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63" r:id="rId6"/>
    <p:sldId id="258" r:id="rId7"/>
    <p:sldId id="265" r:id="rId8"/>
    <p:sldId id="264" r:id="rId9"/>
    <p:sldId id="261" r:id="rId10"/>
    <p:sldId id="269"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B8344-7F0A-5DFB-0962-3C5F581BF04D}" name="Jill Avery-Stoss" initials="JA" userId="S::averystoss@institutepa.org::c30de658-f9a8-4155-af9b-3ca634dd13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7519C-A1A4-4903-8754-87EDC7871250}" type="datetimeFigureOut">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D7AFF-904D-4E39-9ADB-90726EF06C5E}" type="slidenum">
              <a:t>‹#›</a:t>
            </a:fld>
            <a:endParaRPr lang="en-US"/>
          </a:p>
        </p:txBody>
      </p:sp>
    </p:spTree>
    <p:extLst>
      <p:ext uri="{BB962C8B-B14F-4D97-AF65-F5344CB8AC3E}">
        <p14:creationId xmlns:p14="http://schemas.microsoft.com/office/powerpoint/2010/main" val="5605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4AD7AFF-904D-4E39-9ADB-90726EF06C5E}" type="slidenum">
              <a:rPr lang="en-US"/>
              <a:t>2</a:t>
            </a:fld>
            <a:endParaRPr lang="en-US"/>
          </a:p>
        </p:txBody>
      </p:sp>
    </p:spTree>
    <p:extLst>
      <p:ext uri="{BB962C8B-B14F-4D97-AF65-F5344CB8AC3E}">
        <p14:creationId xmlns:p14="http://schemas.microsoft.com/office/powerpoint/2010/main" val="148551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4AD7AFF-904D-4E39-9ADB-90726EF06C5E}" type="slidenum">
              <a:rPr lang="en-US"/>
              <a:t>3</a:t>
            </a:fld>
            <a:endParaRPr lang="en-US"/>
          </a:p>
        </p:txBody>
      </p:sp>
    </p:spTree>
    <p:extLst>
      <p:ext uri="{BB962C8B-B14F-4D97-AF65-F5344CB8AC3E}">
        <p14:creationId xmlns:p14="http://schemas.microsoft.com/office/powerpoint/2010/main" val="33908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4AD7AFF-904D-4E39-9ADB-90726EF06C5E}" type="slidenum">
              <a:rPr lang="en-US"/>
              <a:t>4</a:t>
            </a:fld>
            <a:endParaRPr lang="en-US"/>
          </a:p>
        </p:txBody>
      </p:sp>
    </p:spTree>
    <p:extLst>
      <p:ext uri="{BB962C8B-B14F-4D97-AF65-F5344CB8AC3E}">
        <p14:creationId xmlns:p14="http://schemas.microsoft.com/office/powerpoint/2010/main" val="118073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Warren County</a:t>
            </a:r>
          </a:p>
        </p:txBody>
      </p:sp>
      <p:sp>
        <p:nvSpPr>
          <p:cNvPr id="4" name="Slide Number Placeholder 3"/>
          <p:cNvSpPr>
            <a:spLocks noGrp="1"/>
          </p:cNvSpPr>
          <p:nvPr>
            <p:ph type="sldNum" sz="quarter" idx="5"/>
          </p:nvPr>
        </p:nvSpPr>
        <p:spPr/>
        <p:txBody>
          <a:bodyPr/>
          <a:lstStyle/>
          <a:p>
            <a:fld id="{64AD7AFF-904D-4E39-9ADB-90726EF06C5E}" type="slidenum">
              <a:rPr lang="en-US"/>
              <a:t>5</a:t>
            </a:fld>
            <a:endParaRPr lang="en-US"/>
          </a:p>
        </p:txBody>
      </p:sp>
    </p:spTree>
    <p:extLst>
      <p:ext uri="{BB962C8B-B14F-4D97-AF65-F5344CB8AC3E}">
        <p14:creationId xmlns:p14="http://schemas.microsoft.com/office/powerpoint/2010/main" val="270799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4AD7AFF-904D-4E39-9ADB-90726EF06C5E}" type="slidenum">
              <a:rPr lang="en-US"/>
              <a:t>6</a:t>
            </a:fld>
            <a:endParaRPr lang="en-US"/>
          </a:p>
        </p:txBody>
      </p:sp>
    </p:spTree>
    <p:extLst>
      <p:ext uri="{BB962C8B-B14F-4D97-AF65-F5344CB8AC3E}">
        <p14:creationId xmlns:p14="http://schemas.microsoft.com/office/powerpoint/2010/main" val="251406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4AD7AFF-904D-4E39-9ADB-90726EF06C5E}" type="slidenum">
              <a:rPr lang="en-US"/>
              <a:t>7</a:t>
            </a:fld>
            <a:endParaRPr lang="en-US"/>
          </a:p>
        </p:txBody>
      </p:sp>
    </p:spTree>
    <p:extLst>
      <p:ext uri="{BB962C8B-B14F-4D97-AF65-F5344CB8AC3E}">
        <p14:creationId xmlns:p14="http://schemas.microsoft.com/office/powerpoint/2010/main" val="394867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4AD7AFF-904D-4E39-9ADB-90726EF06C5E}" type="slidenum">
              <a:rPr lang="en-US"/>
              <a:t>8</a:t>
            </a:fld>
            <a:endParaRPr lang="en-US"/>
          </a:p>
        </p:txBody>
      </p:sp>
    </p:spTree>
    <p:extLst>
      <p:ext uri="{BB962C8B-B14F-4D97-AF65-F5344CB8AC3E}">
        <p14:creationId xmlns:p14="http://schemas.microsoft.com/office/powerpoint/2010/main" val="321399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4AD7AFF-904D-4E39-9ADB-90726EF06C5E}" type="slidenum">
              <a:rPr lang="en-US"/>
              <a:t>9</a:t>
            </a:fld>
            <a:endParaRPr lang="en-US"/>
          </a:p>
        </p:txBody>
      </p:sp>
    </p:spTree>
    <p:extLst>
      <p:ext uri="{BB962C8B-B14F-4D97-AF65-F5344CB8AC3E}">
        <p14:creationId xmlns:p14="http://schemas.microsoft.com/office/powerpoint/2010/main" val="78102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vert="horz" lIns="91440" tIns="45720" rIns="91440" bIns="45720" rtlCol="0" anchor="b">
            <a:normAutofit fontScale="90000"/>
          </a:bodyPr>
          <a:lstStyle/>
          <a:p>
            <a:pPr algn="l"/>
            <a:r>
              <a:rPr lang="en-US" sz="4800" dirty="0">
                <a:solidFill>
                  <a:srgbClr val="FFFFFF"/>
                </a:solidFill>
                <a:ea typeface="+mj-lt"/>
                <a:cs typeface="+mj-lt"/>
              </a:rPr>
              <a:t>MFHS </a:t>
            </a:r>
            <a:endParaRPr lang="en-US" sz="4800" dirty="0">
              <a:solidFill>
                <a:srgbClr val="FFFFFF"/>
              </a:solidFill>
            </a:endParaRPr>
          </a:p>
          <a:p>
            <a:pPr algn="l"/>
            <a:r>
              <a:rPr lang="en-US" sz="4800" dirty="0">
                <a:solidFill>
                  <a:srgbClr val="FFFFFF"/>
                </a:solidFill>
                <a:ea typeface="+mj-lt"/>
                <a:cs typeface="+mj-lt"/>
              </a:rPr>
              <a:t>Northeast Regional </a:t>
            </a:r>
            <a:br>
              <a:rPr lang="en-US" sz="4800" dirty="0">
                <a:solidFill>
                  <a:srgbClr val="FFFFFF"/>
                </a:solidFill>
                <a:ea typeface="+mj-lt"/>
                <a:cs typeface="+mj-lt"/>
              </a:rPr>
            </a:br>
            <a:r>
              <a:rPr lang="en-US" sz="4800" dirty="0">
                <a:solidFill>
                  <a:srgbClr val="FFFFFF"/>
                </a:solidFill>
                <a:ea typeface="+mj-lt"/>
                <a:cs typeface="+mj-lt"/>
              </a:rPr>
              <a:t>Maternal Health Coalition: </a:t>
            </a:r>
            <a:endParaRPr lang="en-US" sz="4800" dirty="0">
              <a:solidFill>
                <a:srgbClr val="FFFFFF"/>
              </a:solidFill>
            </a:endParaRPr>
          </a:p>
          <a:p>
            <a:pPr algn="l"/>
            <a:r>
              <a:rPr lang="en-US" sz="4800" dirty="0">
                <a:solidFill>
                  <a:srgbClr val="FFFFFF"/>
                </a:solidFill>
                <a:ea typeface="+mj-lt"/>
                <a:cs typeface="+mj-lt"/>
              </a:rPr>
              <a:t>Addressing Resource Gaps </a:t>
            </a:r>
            <a:br>
              <a:rPr lang="en-US" sz="4800" dirty="0">
                <a:solidFill>
                  <a:srgbClr val="FFFFFF"/>
                </a:solidFill>
                <a:ea typeface="+mj-lt"/>
                <a:cs typeface="+mj-lt"/>
              </a:rPr>
            </a:br>
            <a:r>
              <a:rPr lang="en-US" sz="4800" dirty="0">
                <a:solidFill>
                  <a:srgbClr val="FFFFFF"/>
                </a:solidFill>
                <a:ea typeface="+mj-lt"/>
                <a:cs typeface="+mj-lt"/>
              </a:rPr>
              <a:t>and </a:t>
            </a:r>
            <a:r>
              <a:rPr lang="en-US" sz="4800" dirty="0">
                <a:solidFill>
                  <a:srgbClr val="FFFFFF"/>
                </a:solidFill>
              </a:rPr>
              <a:t>Community Need</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dirty="0"/>
              <a:t>2026</a:t>
            </a:r>
          </a:p>
        </p:txBody>
      </p:sp>
      <p:pic>
        <p:nvPicPr>
          <p:cNvPr id="5" name="Picture 4" descr="A black and white logo&#10;&#10;AI-generated content may be incorrect.">
            <a:extLst>
              <a:ext uri="{FF2B5EF4-FFF2-40B4-BE49-F238E27FC236}">
                <a16:creationId xmlns:a16="http://schemas.microsoft.com/office/drawing/2014/main" id="{0D02E637-59CF-86C4-21D7-752870628174}"/>
              </a:ext>
            </a:extLst>
          </p:cNvPr>
          <p:cNvPicPr>
            <a:picLocks noChangeAspect="1"/>
          </p:cNvPicPr>
          <p:nvPr/>
        </p:nvPicPr>
        <p:blipFill>
          <a:blip r:embed="rId2"/>
          <a:stretch>
            <a:fillRect/>
          </a:stretch>
        </p:blipFill>
        <p:spPr>
          <a:xfrm>
            <a:off x="9484834" y="5082127"/>
            <a:ext cx="2222560" cy="100695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6FE2E-8B1D-4EA1-BF88-B66CF96AFFC7}"/>
              </a:ext>
            </a:extLst>
          </p:cNvPr>
          <p:cNvSpPr>
            <a:spLocks noGrp="1"/>
          </p:cNvSpPr>
          <p:nvPr>
            <p:ph type="title"/>
          </p:nvPr>
        </p:nvSpPr>
        <p:spPr>
          <a:xfrm>
            <a:off x="466722" y="586855"/>
            <a:ext cx="3201366" cy="3387497"/>
          </a:xfrm>
        </p:spPr>
        <p:txBody>
          <a:bodyPr anchor="b">
            <a:normAutofit/>
          </a:bodyPr>
          <a:lstStyle/>
          <a:p>
            <a:pPr algn="r"/>
            <a:br>
              <a:rPr lang="en-US" sz="4000" dirty="0">
                <a:solidFill>
                  <a:srgbClr val="FFFFFF"/>
                </a:solidFill>
              </a:rPr>
            </a:br>
            <a:r>
              <a:rPr lang="en-US" sz="4000" dirty="0">
                <a:solidFill>
                  <a:srgbClr val="FFFFFF"/>
                </a:solidFill>
              </a:rPr>
              <a:t>Key Points</a:t>
            </a:r>
          </a:p>
        </p:txBody>
      </p:sp>
      <p:sp>
        <p:nvSpPr>
          <p:cNvPr id="3" name="Content Placeholder 2">
            <a:extLst>
              <a:ext uri="{FF2B5EF4-FFF2-40B4-BE49-F238E27FC236}">
                <a16:creationId xmlns:a16="http://schemas.microsoft.com/office/drawing/2014/main" id="{900FEDEF-D11C-FBF0-86ED-AF807145A923}"/>
              </a:ext>
            </a:extLst>
          </p:cNvPr>
          <p:cNvSpPr>
            <a:spLocks noGrp="1"/>
          </p:cNvSpPr>
          <p:nvPr>
            <p:ph idx="1"/>
          </p:nvPr>
        </p:nvSpPr>
        <p:spPr>
          <a:xfrm>
            <a:off x="4328996" y="596007"/>
            <a:ext cx="7611451" cy="6067414"/>
          </a:xfrm>
        </p:spPr>
        <p:txBody>
          <a:bodyPr vert="horz" lIns="91440" tIns="45720" rIns="91440" bIns="45720" rtlCol="0" anchor="ctr">
            <a:noAutofit/>
          </a:bodyPr>
          <a:lstStyle/>
          <a:p>
            <a:r>
              <a:rPr lang="en-US" sz="2000" b="1" dirty="0">
                <a:latin typeface="Calibri"/>
                <a:ea typeface="Calibri"/>
                <a:cs typeface="Calibri"/>
              </a:rPr>
              <a:t>Substance use</a:t>
            </a:r>
            <a:r>
              <a:rPr lang="en-US" sz="2000" dirty="0">
                <a:latin typeface="Calibri"/>
                <a:ea typeface="Calibri"/>
                <a:cs typeface="Calibri"/>
              </a:rPr>
              <a:t> is a contributing factor in nearly one-quarter of pregnancy-related deaths in the United States.</a:t>
            </a:r>
          </a:p>
          <a:p>
            <a:endParaRPr lang="en-US" sz="2000" dirty="0">
              <a:latin typeface="Calibri"/>
              <a:ea typeface="Calibri"/>
              <a:cs typeface="Calibri"/>
            </a:endParaRPr>
          </a:p>
          <a:p>
            <a:r>
              <a:rPr lang="en-US" sz="2000" dirty="0">
                <a:latin typeface="Calibri"/>
                <a:ea typeface="Calibri"/>
                <a:cs typeface="Calibri"/>
              </a:rPr>
              <a:t>Certain marginalized populations, and Black women in particular, are disproportionately susceptible to maternal mortality, with </a:t>
            </a:r>
            <a:r>
              <a:rPr lang="en-US" sz="2000" b="1" dirty="0">
                <a:latin typeface="Calibri"/>
                <a:ea typeface="Calibri"/>
                <a:cs typeface="Calibri"/>
              </a:rPr>
              <a:t>racism and discrimination</a:t>
            </a:r>
            <a:r>
              <a:rPr lang="en-US" sz="2000" dirty="0">
                <a:latin typeface="Calibri"/>
                <a:ea typeface="Calibri"/>
                <a:cs typeface="Calibri"/>
              </a:rPr>
              <a:t> found to be contributing factors in more than one-third of pregnancy-related deaths.</a:t>
            </a:r>
          </a:p>
          <a:p>
            <a:endParaRPr lang="en-US" sz="2000" dirty="0">
              <a:latin typeface="Calibri"/>
              <a:ea typeface="Calibri"/>
              <a:cs typeface="Calibri"/>
            </a:endParaRPr>
          </a:p>
          <a:p>
            <a:r>
              <a:rPr lang="en-US" sz="2000" dirty="0">
                <a:latin typeface="Calibri"/>
                <a:ea typeface="Calibri"/>
                <a:cs typeface="Calibri"/>
              </a:rPr>
              <a:t>Many mothers rely heavily on </a:t>
            </a:r>
            <a:r>
              <a:rPr lang="en-US" sz="2000" b="1" dirty="0">
                <a:latin typeface="Calibri"/>
                <a:ea typeface="Calibri"/>
                <a:cs typeface="Calibri"/>
              </a:rPr>
              <a:t>Medicaid</a:t>
            </a:r>
            <a:r>
              <a:rPr lang="en-US" sz="2000" dirty="0">
                <a:latin typeface="Calibri"/>
                <a:ea typeface="Calibri"/>
                <a:cs typeface="Calibri"/>
              </a:rPr>
              <a:t>-provided services; however, these policies can be terminated by the states 60 days after birth. In Pennsylvania, however, this coverage has been extended to 12 months.</a:t>
            </a:r>
          </a:p>
          <a:p>
            <a:endParaRPr lang="en-US" sz="2000" dirty="0">
              <a:latin typeface="Calibri"/>
              <a:ea typeface="Calibri"/>
              <a:cs typeface="Calibri"/>
            </a:endParaRPr>
          </a:p>
          <a:p>
            <a:r>
              <a:rPr lang="en-US" sz="2000" dirty="0">
                <a:latin typeface="Calibri"/>
                <a:ea typeface="Calibri"/>
                <a:cs typeface="Calibri"/>
              </a:rPr>
              <a:t>These challenges in maternal health are intensified by regional </a:t>
            </a:r>
            <a:r>
              <a:rPr lang="en-US" sz="2000" b="1" dirty="0">
                <a:latin typeface="Calibri"/>
                <a:ea typeface="Calibri"/>
                <a:cs typeface="Calibri"/>
              </a:rPr>
              <a:t>workforce shortages</a:t>
            </a:r>
            <a:r>
              <a:rPr lang="en-US" sz="2000" dirty="0">
                <a:latin typeface="Calibri"/>
                <a:ea typeface="Calibri"/>
                <a:cs typeface="Calibri"/>
              </a:rPr>
              <a:t> in behavioral health, obstetrics, and other medical and social support staff.</a:t>
            </a:r>
          </a:p>
        </p:txBody>
      </p:sp>
    </p:spTree>
    <p:extLst>
      <p:ext uri="{BB962C8B-B14F-4D97-AF65-F5344CB8AC3E}">
        <p14:creationId xmlns:p14="http://schemas.microsoft.com/office/powerpoint/2010/main" val="359533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5FC48-F5BA-ECFE-3F12-E044EB134C5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Regional Maternal Health Profile</a:t>
            </a:r>
          </a:p>
        </p:txBody>
      </p:sp>
      <p:sp>
        <p:nvSpPr>
          <p:cNvPr id="3" name="Content Placeholder 2">
            <a:extLst>
              <a:ext uri="{FF2B5EF4-FFF2-40B4-BE49-F238E27FC236}">
                <a16:creationId xmlns:a16="http://schemas.microsoft.com/office/drawing/2014/main" id="{13E01771-1FB2-F660-B58C-34FC222AAEF0}"/>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2000" b="1" dirty="0"/>
              <a:t>Social determinants of health</a:t>
            </a:r>
          </a:p>
          <a:p>
            <a:r>
              <a:rPr lang="en-US" sz="1800" dirty="0">
                <a:latin typeface="Calibri"/>
                <a:ea typeface="Calibri"/>
                <a:cs typeface="Calibri"/>
              </a:rPr>
              <a:t>Regionally, about 1 in 4 female- headed households live below the poverty level. </a:t>
            </a:r>
          </a:p>
          <a:p>
            <a:endParaRPr lang="en-US" sz="1800" dirty="0">
              <a:latin typeface="Calibri"/>
              <a:ea typeface="Calibri"/>
              <a:cs typeface="Calibri"/>
            </a:endParaRPr>
          </a:p>
          <a:p>
            <a:r>
              <a:rPr lang="en-US" sz="1800" dirty="0">
                <a:latin typeface="Calibri"/>
                <a:ea typeface="Calibri"/>
                <a:cs typeface="Calibri"/>
              </a:rPr>
              <a:t>The food insecure population and the rate of food insecurity had increased across all northeast RMHC counties. Luzerne County had the highest food insecurity rate of the target counties, at 15.5 percent. Lackawanna County closely followed with a rate of 15.1 percent. </a:t>
            </a:r>
          </a:p>
          <a:p>
            <a:endParaRPr lang="en-US" sz="1700" dirty="0">
              <a:latin typeface="Calibri"/>
              <a:ea typeface="Calibri"/>
              <a:cs typeface="Calibri"/>
            </a:endParaRPr>
          </a:p>
          <a:p>
            <a:pPr marL="0" indent="0">
              <a:buNone/>
            </a:pPr>
            <a:r>
              <a:rPr lang="en-US" sz="2000" b="1" dirty="0">
                <a:latin typeface="Aptos"/>
                <a:ea typeface="Calibri"/>
                <a:cs typeface="Calibri"/>
              </a:rPr>
              <a:t>Community-level risk factors</a:t>
            </a:r>
          </a:p>
          <a:p>
            <a:r>
              <a:rPr lang="en-US" sz="1800" dirty="0">
                <a:latin typeface="Calibri"/>
                <a:ea typeface="Calibri"/>
                <a:cs typeface="Calibri"/>
              </a:rPr>
              <a:t>These indicators include the presence of birthing facilities as well as rates of opioid prescription and risky prescribing of opioids, female arrests for opioid charges, and offenses against family and children performed by males.</a:t>
            </a:r>
          </a:p>
          <a:p>
            <a:endParaRPr lang="en-US" sz="1700" dirty="0">
              <a:latin typeface="Calibri"/>
              <a:ea typeface="Calibri"/>
              <a:cs typeface="Calibri"/>
            </a:endParaRPr>
          </a:p>
        </p:txBody>
      </p:sp>
    </p:spTree>
    <p:extLst>
      <p:ext uri="{BB962C8B-B14F-4D97-AF65-F5344CB8AC3E}">
        <p14:creationId xmlns:p14="http://schemas.microsoft.com/office/powerpoint/2010/main" val="47344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8852D-A189-1BCE-D51F-9B5829BBEE3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AB801F-CCEB-02D2-9996-85C9C02DE37D}"/>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Regional Maternal Health Profile, continued</a:t>
            </a:r>
          </a:p>
        </p:txBody>
      </p:sp>
      <p:sp>
        <p:nvSpPr>
          <p:cNvPr id="3" name="Content Placeholder 2">
            <a:extLst>
              <a:ext uri="{FF2B5EF4-FFF2-40B4-BE49-F238E27FC236}">
                <a16:creationId xmlns:a16="http://schemas.microsoft.com/office/drawing/2014/main" id="{C66ECCCD-1367-B1E6-3DEE-0E985490DA90}"/>
              </a:ext>
            </a:extLst>
          </p:cNvPr>
          <p:cNvSpPr>
            <a:spLocks noGrp="1"/>
          </p:cNvSpPr>
          <p:nvPr>
            <p:ph idx="1"/>
          </p:nvPr>
        </p:nvSpPr>
        <p:spPr>
          <a:xfrm>
            <a:off x="6007232" y="649480"/>
            <a:ext cx="5756975" cy="5546047"/>
          </a:xfrm>
        </p:spPr>
        <p:txBody>
          <a:bodyPr vert="horz" lIns="91440" tIns="45720" rIns="91440" bIns="45720" rtlCol="0" anchor="ctr">
            <a:normAutofit/>
          </a:bodyPr>
          <a:lstStyle/>
          <a:p>
            <a:pPr marL="0" indent="0">
              <a:buNone/>
            </a:pPr>
            <a:r>
              <a:rPr lang="en-US" sz="2000" b="1" dirty="0">
                <a:ea typeface="Calibri"/>
                <a:cs typeface="Calibri"/>
              </a:rPr>
              <a:t>Maternal health</a:t>
            </a:r>
          </a:p>
          <a:p>
            <a:pPr marL="0" indent="0">
              <a:buNone/>
            </a:pPr>
            <a:r>
              <a:rPr lang="en-US" sz="2000" dirty="0">
                <a:latin typeface="Calibri"/>
                <a:ea typeface="Calibri"/>
                <a:cs typeface="Calibri"/>
              </a:rPr>
              <a:t>These data encompass births to mothers using Medicaid as payment, trends in birth rates, infant death rates, maternal substance use, and WIC participation.</a:t>
            </a:r>
          </a:p>
          <a:p>
            <a:pPr marL="0" indent="0">
              <a:buNone/>
            </a:pPr>
            <a:endParaRPr lang="en-US" sz="2000" dirty="0">
              <a:latin typeface="Calibri"/>
              <a:ea typeface="Calibri"/>
              <a:cs typeface="Calibri"/>
            </a:endParaRPr>
          </a:p>
          <a:p>
            <a:pPr lvl="1"/>
            <a:r>
              <a:rPr lang="en-US" sz="1800" dirty="0">
                <a:latin typeface="Calibri"/>
                <a:ea typeface="Calibri"/>
                <a:cs typeface="Calibri"/>
              </a:rPr>
              <a:t>Between 2021 and 2025, Carbon County saw the largest increase in the number of people participating in WIC (at 50.2 percent). Sullivan County had the largest decrease in participants, dropping by 32.7 percent during the same period. </a:t>
            </a:r>
          </a:p>
          <a:p>
            <a:pPr lvl="1"/>
            <a:endParaRPr lang="en-US" sz="1800" dirty="0"/>
          </a:p>
          <a:p>
            <a:pPr lvl="1"/>
            <a:r>
              <a:rPr lang="en-US" sz="1800" dirty="0">
                <a:latin typeface="Calibri"/>
                <a:ea typeface="Calibri"/>
                <a:cs typeface="Calibri"/>
              </a:rPr>
              <a:t>Luzerne and Lackawanna counties had the largest percentages of WIC participants compared to yearly births (at 47.6 and 38.1 percent, respectively). Lehigh and Luzerne counties had the highest number of WIC authorized retailers compared to other counties. </a:t>
            </a:r>
          </a:p>
          <a:p>
            <a:endParaRPr lang="en-US" sz="2000" dirty="0">
              <a:latin typeface="Aptos"/>
              <a:ea typeface="Calibri"/>
              <a:cs typeface="Calibri"/>
            </a:endParaRPr>
          </a:p>
        </p:txBody>
      </p:sp>
    </p:spTree>
    <p:extLst>
      <p:ext uri="{BB962C8B-B14F-4D97-AF65-F5344CB8AC3E}">
        <p14:creationId xmlns:p14="http://schemas.microsoft.com/office/powerpoint/2010/main" val="176885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p of the states with red dots and numbers&#10;&#10;AI-generated content may be incorrect.">
            <a:extLst>
              <a:ext uri="{FF2B5EF4-FFF2-40B4-BE49-F238E27FC236}">
                <a16:creationId xmlns:a16="http://schemas.microsoft.com/office/drawing/2014/main" id="{DCDDAB4D-9FA5-7E8F-0A9E-D3F715000B46}"/>
              </a:ext>
            </a:extLst>
          </p:cNvPr>
          <p:cNvPicPr>
            <a:picLocks noChangeAspect="1"/>
          </p:cNvPicPr>
          <p:nvPr/>
        </p:nvPicPr>
        <p:blipFill>
          <a:blip r:embed="rId3"/>
          <a:stretch>
            <a:fillRect/>
          </a:stretch>
        </p:blipFill>
        <p:spPr>
          <a:xfrm>
            <a:off x="636815" y="285750"/>
            <a:ext cx="10853056" cy="6242957"/>
          </a:xfrm>
          <a:prstGeom prst="rect">
            <a:avLst/>
          </a:prstGeom>
        </p:spPr>
      </p:pic>
    </p:spTree>
    <p:extLst>
      <p:ext uri="{BB962C8B-B14F-4D97-AF65-F5344CB8AC3E}">
        <p14:creationId xmlns:p14="http://schemas.microsoft.com/office/powerpoint/2010/main" val="246087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CCF69-90C5-FD4D-1ADF-71BAFBC25CA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Community Input</a:t>
            </a:r>
          </a:p>
        </p:txBody>
      </p:sp>
      <p:sp>
        <p:nvSpPr>
          <p:cNvPr id="3" name="Content Placeholder 2">
            <a:extLst>
              <a:ext uri="{FF2B5EF4-FFF2-40B4-BE49-F238E27FC236}">
                <a16:creationId xmlns:a16="http://schemas.microsoft.com/office/drawing/2014/main" id="{D56E7EBC-F690-B76B-6121-01574DEDAA68}"/>
              </a:ext>
            </a:extLst>
          </p:cNvPr>
          <p:cNvSpPr>
            <a:spLocks noGrp="1"/>
          </p:cNvSpPr>
          <p:nvPr>
            <p:ph idx="1"/>
          </p:nvPr>
        </p:nvSpPr>
        <p:spPr>
          <a:xfrm>
            <a:off x="172719" y="2521397"/>
            <a:ext cx="11809453" cy="4201518"/>
          </a:xfrm>
        </p:spPr>
        <p:txBody>
          <a:bodyPr vert="horz" lIns="91440" tIns="45720" rIns="91440" bIns="45720" rtlCol="0" anchor="ctr">
            <a:noAutofit/>
          </a:bodyPr>
          <a:lstStyle/>
          <a:p>
            <a:pPr marL="0" indent="0">
              <a:buNone/>
            </a:pPr>
            <a:endParaRPr lang="en-US" sz="1800">
              <a:latin typeface="Calibri"/>
              <a:ea typeface="Calibri"/>
              <a:cs typeface="Calibri"/>
            </a:endParaRPr>
          </a:p>
          <a:p>
            <a:pPr>
              <a:buFont typeface="Courier New"/>
              <a:buChar char="o"/>
            </a:pPr>
            <a:endParaRPr lang="en-US" sz="1900">
              <a:latin typeface="Calibri"/>
              <a:ea typeface="Calibri"/>
              <a:cs typeface="Calibri"/>
            </a:endParaRPr>
          </a:p>
          <a:p>
            <a:pPr marL="0" indent="0">
              <a:buNone/>
            </a:pPr>
            <a:endParaRPr lang="en-US">
              <a:latin typeface="Calibri"/>
              <a:ea typeface="Calibri"/>
              <a:cs typeface="Calibri"/>
            </a:endParaRPr>
          </a:p>
        </p:txBody>
      </p:sp>
      <p:sp>
        <p:nvSpPr>
          <p:cNvPr id="4" name="Rectangle: Rounded Corners 3">
            <a:extLst>
              <a:ext uri="{FF2B5EF4-FFF2-40B4-BE49-F238E27FC236}">
                <a16:creationId xmlns:a16="http://schemas.microsoft.com/office/drawing/2014/main" id="{6DF1B883-CBC2-7CDD-C49B-10E33F17720A}"/>
              </a:ext>
            </a:extLst>
          </p:cNvPr>
          <p:cNvSpPr/>
          <p:nvPr/>
        </p:nvSpPr>
        <p:spPr>
          <a:xfrm>
            <a:off x="462643" y="1731735"/>
            <a:ext cx="5445034" cy="2282371"/>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B1537F4-9A9A-3798-F2D7-4CEAD32A9894}"/>
              </a:ext>
            </a:extLst>
          </p:cNvPr>
          <p:cNvSpPr/>
          <p:nvPr/>
        </p:nvSpPr>
        <p:spPr>
          <a:xfrm>
            <a:off x="462643" y="4231095"/>
            <a:ext cx="5445034" cy="2282371"/>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037382E-1D05-440A-D808-D8A9DE8C8EBB}"/>
              </a:ext>
            </a:extLst>
          </p:cNvPr>
          <p:cNvSpPr/>
          <p:nvPr/>
        </p:nvSpPr>
        <p:spPr>
          <a:xfrm>
            <a:off x="6324963" y="1731735"/>
            <a:ext cx="5445034" cy="2282371"/>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92725B6-EAD0-D09A-E95C-F09596815E88}"/>
              </a:ext>
            </a:extLst>
          </p:cNvPr>
          <p:cNvSpPr/>
          <p:nvPr/>
        </p:nvSpPr>
        <p:spPr>
          <a:xfrm>
            <a:off x="6324963" y="4231095"/>
            <a:ext cx="5445034" cy="2282371"/>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3C08BA5-765C-8CED-D970-93B69333CB59}"/>
              </a:ext>
            </a:extLst>
          </p:cNvPr>
          <p:cNvSpPr txBox="1"/>
          <p:nvPr/>
        </p:nvSpPr>
        <p:spPr>
          <a:xfrm>
            <a:off x="554990" y="1891392"/>
            <a:ext cx="5325110" cy="2241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1600" b="1" i="1">
                <a:latin typeface="Calibri"/>
                <a:ea typeface="Calibri"/>
                <a:cs typeface="Calibri"/>
              </a:rPr>
              <a:t>In your experience, what are some of the biggest challenges to healthy pregnancies and post-natal well-being?</a:t>
            </a:r>
            <a:r>
              <a:rPr lang="en-US" sz="1600" b="1">
                <a:latin typeface="Calibri"/>
                <a:ea typeface="Calibri"/>
                <a:cs typeface="Calibri"/>
              </a:rPr>
              <a:t> </a:t>
            </a:r>
            <a:endParaRPr lang="en-US" sz="1600">
              <a:latin typeface="Calibri"/>
              <a:ea typeface="Calibri"/>
              <a:cs typeface="Calibri"/>
            </a:endParaRPr>
          </a:p>
          <a:p>
            <a:pPr marL="742950" lvl="1" indent="-285750">
              <a:lnSpc>
                <a:spcPct val="90000"/>
              </a:lnSpc>
              <a:spcBef>
                <a:spcPts val="500"/>
              </a:spcBef>
              <a:buFont typeface="Courier New"/>
              <a:buChar char="o"/>
            </a:pPr>
            <a:r>
              <a:rPr lang="en-US" sz="1600">
                <a:latin typeface="Calibri"/>
                <a:ea typeface="Calibri"/>
                <a:cs typeface="Calibri"/>
              </a:rPr>
              <a:t>Transportation and geographic barriers</a:t>
            </a:r>
          </a:p>
          <a:p>
            <a:pPr marL="742950" lvl="1" indent="-285750">
              <a:lnSpc>
                <a:spcPct val="90000"/>
              </a:lnSpc>
              <a:spcBef>
                <a:spcPts val="500"/>
              </a:spcBef>
              <a:buFont typeface="Courier New"/>
              <a:buChar char="o"/>
            </a:pPr>
            <a:r>
              <a:rPr lang="en-US" sz="1600">
                <a:latin typeface="Calibri"/>
                <a:ea typeface="Calibri"/>
                <a:cs typeface="Calibri"/>
              </a:rPr>
              <a:t>Knowledge support and education gaps</a:t>
            </a:r>
          </a:p>
          <a:p>
            <a:pPr marL="742950" lvl="1" indent="-285750">
              <a:lnSpc>
                <a:spcPct val="90000"/>
              </a:lnSpc>
              <a:spcBef>
                <a:spcPts val="500"/>
              </a:spcBef>
              <a:buFont typeface="Courier New"/>
              <a:buChar char="o"/>
            </a:pPr>
            <a:r>
              <a:rPr lang="en-US" sz="1600">
                <a:latin typeface="Calibri"/>
                <a:ea typeface="Calibri"/>
                <a:cs typeface="Calibri"/>
              </a:rPr>
              <a:t>Health system navigation and service gaps</a:t>
            </a:r>
          </a:p>
          <a:p>
            <a:pPr marL="742950" lvl="1" indent="-285750">
              <a:lnSpc>
                <a:spcPct val="90000"/>
              </a:lnSpc>
              <a:spcBef>
                <a:spcPts val="500"/>
              </a:spcBef>
              <a:buFont typeface="Courier New"/>
              <a:buChar char="o"/>
            </a:pPr>
            <a:r>
              <a:rPr lang="en-US" sz="1600">
                <a:latin typeface="Calibri"/>
                <a:ea typeface="Calibri"/>
                <a:cs typeface="Calibri"/>
              </a:rPr>
              <a:t>Maternal health risk factors </a:t>
            </a:r>
          </a:p>
          <a:p>
            <a:pPr marL="742950" lvl="1" indent="-285750">
              <a:lnSpc>
                <a:spcPct val="90000"/>
              </a:lnSpc>
              <a:spcBef>
                <a:spcPts val="500"/>
              </a:spcBef>
              <a:buFont typeface="Courier New"/>
              <a:buChar char="o"/>
            </a:pPr>
            <a:r>
              <a:rPr lang="en-US" sz="1600">
                <a:latin typeface="Calibri"/>
                <a:ea typeface="Calibri"/>
                <a:cs typeface="Calibri"/>
              </a:rPr>
              <a:t>Socioeconomic and structural barriers</a:t>
            </a:r>
          </a:p>
          <a:p>
            <a:pPr algn="l"/>
            <a:endParaRPr lang="en-US"/>
          </a:p>
        </p:txBody>
      </p:sp>
      <p:sp>
        <p:nvSpPr>
          <p:cNvPr id="18" name="TextBox 17">
            <a:extLst>
              <a:ext uri="{FF2B5EF4-FFF2-40B4-BE49-F238E27FC236}">
                <a16:creationId xmlns:a16="http://schemas.microsoft.com/office/drawing/2014/main" id="{2E32CC75-B4B1-E97A-E90A-D3A46DFDD543}"/>
              </a:ext>
            </a:extLst>
          </p:cNvPr>
          <p:cNvSpPr txBox="1"/>
          <p:nvPr/>
        </p:nvSpPr>
        <p:spPr>
          <a:xfrm>
            <a:off x="6376670" y="1891392"/>
            <a:ext cx="5325110" cy="1448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1600" b="1" i="1" dirty="0">
                <a:latin typeface="Calibri"/>
                <a:ea typeface="Calibri"/>
                <a:cs typeface="Calibri"/>
              </a:rPr>
              <a:t>What pregnancy related needs are unmet?</a:t>
            </a:r>
            <a:endParaRPr lang="en-US" sz="1600" dirty="0">
              <a:latin typeface="Calibri"/>
              <a:ea typeface="Calibri"/>
              <a:cs typeface="Calibri"/>
            </a:endParaRPr>
          </a:p>
          <a:p>
            <a:pPr marL="742950" lvl="1" indent="-285750">
              <a:lnSpc>
                <a:spcPct val="90000"/>
              </a:lnSpc>
              <a:spcBef>
                <a:spcPts val="500"/>
              </a:spcBef>
              <a:buFont typeface="Courier New,monospace"/>
              <a:buChar char="o"/>
            </a:pPr>
            <a:r>
              <a:rPr lang="en-US" sz="1600" dirty="0">
                <a:latin typeface="Calibri"/>
                <a:ea typeface="Calibri"/>
                <a:cs typeface="Calibri"/>
              </a:rPr>
              <a:t>Knowledge support and education gaps</a:t>
            </a:r>
          </a:p>
          <a:p>
            <a:pPr marL="742950" lvl="1" indent="-285750">
              <a:lnSpc>
                <a:spcPct val="90000"/>
              </a:lnSpc>
              <a:spcBef>
                <a:spcPts val="500"/>
              </a:spcBef>
              <a:buFont typeface="Courier New,monospace"/>
              <a:buChar char="o"/>
            </a:pPr>
            <a:r>
              <a:rPr lang="en-US" sz="1600" dirty="0">
                <a:latin typeface="Calibri"/>
                <a:ea typeface="Calibri"/>
                <a:cs typeface="Calibri"/>
              </a:rPr>
              <a:t>Health system navigation and service gaps</a:t>
            </a:r>
          </a:p>
          <a:p>
            <a:pPr marL="742950" lvl="1" indent="-285750">
              <a:lnSpc>
                <a:spcPct val="90000"/>
              </a:lnSpc>
              <a:spcBef>
                <a:spcPts val="500"/>
              </a:spcBef>
              <a:buFont typeface="Courier New,monospace"/>
              <a:buChar char="o"/>
            </a:pPr>
            <a:r>
              <a:rPr lang="en-US" sz="1600" dirty="0">
                <a:latin typeface="Calibri"/>
                <a:ea typeface="Calibri"/>
                <a:cs typeface="Calibri"/>
              </a:rPr>
              <a:t>Resources</a:t>
            </a:r>
            <a:endParaRPr lang="en-US" sz="1600" dirty="0"/>
          </a:p>
          <a:p>
            <a:pPr algn="l"/>
            <a:endParaRPr lang="en-US"/>
          </a:p>
        </p:txBody>
      </p:sp>
      <p:sp>
        <p:nvSpPr>
          <p:cNvPr id="19" name="TextBox 18">
            <a:extLst>
              <a:ext uri="{FF2B5EF4-FFF2-40B4-BE49-F238E27FC236}">
                <a16:creationId xmlns:a16="http://schemas.microsoft.com/office/drawing/2014/main" id="{871DD93F-C929-BBCE-B474-3E3D566A34A1}"/>
              </a:ext>
            </a:extLst>
          </p:cNvPr>
          <p:cNvSpPr txBox="1"/>
          <p:nvPr/>
        </p:nvSpPr>
        <p:spPr>
          <a:xfrm>
            <a:off x="586854" y="4395370"/>
            <a:ext cx="5325110" cy="2241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1600" b="1" i="1">
                <a:latin typeface="Calibri"/>
                <a:ea typeface="Calibri"/>
                <a:cs typeface="Calibri"/>
              </a:rPr>
              <a:t>Are there missed opportunities to meet these needs or to better serve people who are pregnant? </a:t>
            </a:r>
            <a:endParaRPr lang="en-US" sz="1600">
              <a:latin typeface="Calibri"/>
              <a:ea typeface="Calibri"/>
              <a:cs typeface="Calibri"/>
            </a:endParaRPr>
          </a:p>
          <a:p>
            <a:pPr marL="742950" lvl="1" indent="-285750">
              <a:lnSpc>
                <a:spcPct val="90000"/>
              </a:lnSpc>
              <a:spcBef>
                <a:spcPts val="500"/>
              </a:spcBef>
              <a:buFont typeface="Courier New,monospace"/>
              <a:buChar char="o"/>
            </a:pPr>
            <a:r>
              <a:rPr lang="en-US" sz="1600">
                <a:latin typeface="Calibri"/>
                <a:ea typeface="Calibri"/>
                <a:cs typeface="Calibri"/>
              </a:rPr>
              <a:t>Community awareness and connection</a:t>
            </a:r>
          </a:p>
          <a:p>
            <a:pPr marL="742950" lvl="1" indent="-285750">
              <a:lnSpc>
                <a:spcPct val="90000"/>
              </a:lnSpc>
              <a:spcBef>
                <a:spcPts val="500"/>
              </a:spcBef>
              <a:buFont typeface="Courier New,monospace"/>
              <a:buChar char="o"/>
            </a:pPr>
            <a:r>
              <a:rPr lang="en-US" sz="1600">
                <a:latin typeface="Calibri"/>
                <a:ea typeface="Calibri"/>
                <a:cs typeface="Calibri"/>
              </a:rPr>
              <a:t>Mental health support </a:t>
            </a:r>
          </a:p>
          <a:p>
            <a:pPr marL="742950" lvl="1" indent="-285750">
              <a:lnSpc>
                <a:spcPct val="90000"/>
              </a:lnSpc>
              <a:spcBef>
                <a:spcPts val="500"/>
              </a:spcBef>
              <a:buFont typeface="Courier New,monospace"/>
              <a:buChar char="o"/>
            </a:pPr>
            <a:r>
              <a:rPr lang="en-US" sz="1600">
                <a:latin typeface="Calibri"/>
                <a:ea typeface="Calibri"/>
                <a:cs typeface="Calibri"/>
              </a:rPr>
              <a:t>Transportation and geographic barriers</a:t>
            </a:r>
          </a:p>
          <a:p>
            <a:pPr marL="742950" lvl="1" indent="-285750">
              <a:lnSpc>
                <a:spcPct val="90000"/>
              </a:lnSpc>
              <a:spcBef>
                <a:spcPts val="500"/>
              </a:spcBef>
              <a:buFont typeface="Courier New,monospace"/>
              <a:buChar char="o"/>
            </a:pPr>
            <a:r>
              <a:rPr lang="en-US" sz="1600">
                <a:latin typeface="Calibri"/>
                <a:ea typeface="Calibri"/>
                <a:cs typeface="Calibri"/>
              </a:rPr>
              <a:t>Knowledge support and education gaps</a:t>
            </a:r>
          </a:p>
          <a:p>
            <a:pPr marL="742950" lvl="1" indent="-285750">
              <a:lnSpc>
                <a:spcPct val="90000"/>
              </a:lnSpc>
              <a:spcBef>
                <a:spcPts val="500"/>
              </a:spcBef>
              <a:buFont typeface="Courier New,monospace"/>
              <a:buChar char="o"/>
            </a:pPr>
            <a:r>
              <a:rPr lang="en-US" sz="1600">
                <a:latin typeface="Calibri"/>
                <a:ea typeface="Calibri"/>
                <a:cs typeface="Calibri"/>
              </a:rPr>
              <a:t>Affordability and financial barriers</a:t>
            </a:r>
            <a:endParaRPr lang="en-US" sz="1600"/>
          </a:p>
          <a:p>
            <a:pPr algn="l"/>
            <a:endParaRPr lang="en-US"/>
          </a:p>
        </p:txBody>
      </p:sp>
      <p:sp>
        <p:nvSpPr>
          <p:cNvPr id="20" name="TextBox 19">
            <a:extLst>
              <a:ext uri="{FF2B5EF4-FFF2-40B4-BE49-F238E27FC236}">
                <a16:creationId xmlns:a16="http://schemas.microsoft.com/office/drawing/2014/main" id="{62BB777E-904A-74C7-7DB0-4584F0CD7EAE}"/>
              </a:ext>
            </a:extLst>
          </p:cNvPr>
          <p:cNvSpPr txBox="1"/>
          <p:nvPr/>
        </p:nvSpPr>
        <p:spPr>
          <a:xfrm>
            <a:off x="6437629" y="4395370"/>
            <a:ext cx="5325110" cy="2241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1600" b="1" i="1">
                <a:latin typeface="Calibri"/>
                <a:ea typeface="Calibri"/>
                <a:cs typeface="Calibri"/>
              </a:rPr>
              <a:t>What, if any, community strengths can be used to better serve people who are pregnant? </a:t>
            </a:r>
            <a:endParaRPr lang="en-US" sz="1600">
              <a:latin typeface="Calibri"/>
              <a:ea typeface="Calibri"/>
              <a:cs typeface="Calibri"/>
            </a:endParaRPr>
          </a:p>
          <a:p>
            <a:pPr marL="742950" lvl="1" indent="-285750">
              <a:lnSpc>
                <a:spcPct val="90000"/>
              </a:lnSpc>
              <a:spcBef>
                <a:spcPts val="500"/>
              </a:spcBef>
              <a:buFont typeface="Courier New,monospace"/>
              <a:buChar char="o"/>
            </a:pPr>
            <a:r>
              <a:rPr lang="en-US" sz="1600">
                <a:latin typeface="Calibri"/>
                <a:ea typeface="Calibri"/>
                <a:cs typeface="Calibri"/>
              </a:rPr>
              <a:t>Coordinated care</a:t>
            </a:r>
          </a:p>
          <a:p>
            <a:pPr marL="742950" lvl="1" indent="-285750">
              <a:lnSpc>
                <a:spcPct val="90000"/>
              </a:lnSpc>
              <a:spcBef>
                <a:spcPts val="500"/>
              </a:spcBef>
              <a:buFont typeface="Courier New,monospace"/>
              <a:buChar char="o"/>
            </a:pPr>
            <a:r>
              <a:rPr lang="en-US" sz="1600">
                <a:latin typeface="Calibri"/>
                <a:ea typeface="Calibri"/>
                <a:cs typeface="Calibri"/>
              </a:rPr>
              <a:t>Community awareness and connection</a:t>
            </a:r>
          </a:p>
          <a:p>
            <a:pPr marL="742950" lvl="1" indent="-285750">
              <a:lnSpc>
                <a:spcPct val="90000"/>
              </a:lnSpc>
              <a:spcBef>
                <a:spcPts val="500"/>
              </a:spcBef>
              <a:buFont typeface="Courier New,monospace"/>
              <a:buChar char="o"/>
            </a:pPr>
            <a:r>
              <a:rPr lang="en-US" sz="1600">
                <a:latin typeface="Calibri"/>
                <a:ea typeface="Calibri"/>
                <a:cs typeface="Calibri"/>
              </a:rPr>
              <a:t>Knowledge support and education gaps</a:t>
            </a:r>
          </a:p>
          <a:p>
            <a:pPr marL="742950" lvl="1" indent="-285750">
              <a:lnSpc>
                <a:spcPct val="90000"/>
              </a:lnSpc>
              <a:spcBef>
                <a:spcPts val="500"/>
              </a:spcBef>
              <a:buFont typeface="Courier New,monospace"/>
              <a:buChar char="o"/>
            </a:pPr>
            <a:r>
              <a:rPr lang="en-US" sz="1600">
                <a:latin typeface="Calibri"/>
                <a:ea typeface="Calibri"/>
                <a:cs typeface="Calibri"/>
              </a:rPr>
              <a:t>Health system navigation and service gaps</a:t>
            </a:r>
          </a:p>
          <a:p>
            <a:pPr marL="742950" lvl="1" indent="-285750">
              <a:lnSpc>
                <a:spcPct val="90000"/>
              </a:lnSpc>
              <a:spcBef>
                <a:spcPts val="500"/>
              </a:spcBef>
              <a:buFont typeface="Courier New,monospace"/>
              <a:buChar char="o"/>
            </a:pPr>
            <a:r>
              <a:rPr lang="en-US" sz="1600">
                <a:latin typeface="Calibri"/>
                <a:ea typeface="Calibri"/>
                <a:cs typeface="Calibri"/>
              </a:rPr>
              <a:t>Social and emotional support networks</a:t>
            </a:r>
          </a:p>
          <a:p>
            <a:pPr algn="l"/>
            <a:endParaRPr lang="en-US"/>
          </a:p>
        </p:txBody>
      </p:sp>
    </p:spTree>
    <p:extLst>
      <p:ext uri="{BB962C8B-B14F-4D97-AF65-F5344CB8AC3E}">
        <p14:creationId xmlns:p14="http://schemas.microsoft.com/office/powerpoint/2010/main" val="121122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6C4938-1A3A-4F73-51FE-1DB8740790C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B23BAC-1930-2AA3-2044-D628A6CEC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0B76CD-3E69-66A3-BA84-7384330F0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46C838-A0CF-E2FD-FA2A-713C4520C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65C500-A77B-09C4-2620-0F557695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4E20D4-FBEE-17F3-ADC3-6FA1E37E7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3224A-E21A-04FE-ACE3-81A08ED68C9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Findings</a:t>
            </a:r>
          </a:p>
        </p:txBody>
      </p:sp>
      <p:sp>
        <p:nvSpPr>
          <p:cNvPr id="3" name="Content Placeholder 2">
            <a:extLst>
              <a:ext uri="{FF2B5EF4-FFF2-40B4-BE49-F238E27FC236}">
                <a16:creationId xmlns:a16="http://schemas.microsoft.com/office/drawing/2014/main" id="{7BBDFF3F-E081-030D-5345-69FD3996E628}"/>
              </a:ext>
            </a:extLst>
          </p:cNvPr>
          <p:cNvSpPr>
            <a:spLocks noGrp="1"/>
          </p:cNvSpPr>
          <p:nvPr>
            <p:ph idx="1"/>
          </p:nvPr>
        </p:nvSpPr>
        <p:spPr>
          <a:xfrm>
            <a:off x="191271" y="2432906"/>
            <a:ext cx="11809453" cy="4201518"/>
          </a:xfrm>
        </p:spPr>
        <p:txBody>
          <a:bodyPr vert="horz" lIns="91440" tIns="45720" rIns="91440" bIns="45720" rtlCol="0" anchor="ctr">
            <a:noAutofit/>
          </a:bodyPr>
          <a:lstStyle/>
          <a:p>
            <a:pPr marL="0" indent="0">
              <a:buNone/>
            </a:pPr>
            <a:r>
              <a:rPr lang="en-US" sz="1600" dirty="0">
                <a:latin typeface="Calibri"/>
                <a:ea typeface="Calibri"/>
                <a:cs typeface="Calibri"/>
              </a:rPr>
              <a:t>There is a strong need for higher quality and increased availability of diverse types of services, with maternal deaths occurring during the postpartum period commonly attributed to underlying medical conditions, behavioral health issues, and lack of follow-up care.</a:t>
            </a:r>
          </a:p>
          <a:p>
            <a:pPr marL="0" indent="0">
              <a:buNone/>
            </a:pPr>
            <a:endParaRPr lang="en-US" sz="1600" dirty="0">
              <a:latin typeface="Calibri"/>
              <a:ea typeface="Calibri"/>
              <a:cs typeface="Calibri"/>
            </a:endParaRPr>
          </a:p>
          <a:p>
            <a:pPr marL="0" indent="0">
              <a:buNone/>
            </a:pPr>
            <a:r>
              <a:rPr lang="en-US" sz="1600" dirty="0">
                <a:latin typeface="Calibri"/>
                <a:ea typeface="Calibri"/>
                <a:cs typeface="Calibri"/>
              </a:rPr>
              <a:t>Medicaid Coverage Gaps</a:t>
            </a:r>
          </a:p>
          <a:p>
            <a:pPr marL="971550" lvl="1" indent="-285750">
              <a:buFont typeface="Courier New"/>
              <a:buChar char="o"/>
            </a:pPr>
            <a:r>
              <a:rPr lang="en-US" sz="1600" dirty="0">
                <a:latin typeface="Calibri"/>
                <a:ea typeface="Calibri"/>
                <a:cs typeface="Calibri"/>
              </a:rPr>
              <a:t>Most births using Medicaid are to women of color.</a:t>
            </a:r>
          </a:p>
          <a:p>
            <a:pPr marL="971550" lvl="1" indent="-285750">
              <a:buFont typeface="Courier New"/>
              <a:buChar char="o"/>
            </a:pPr>
            <a:r>
              <a:rPr lang="en-US" sz="1600" dirty="0">
                <a:latin typeface="Calibri"/>
                <a:ea typeface="Calibri"/>
                <a:cs typeface="Calibri"/>
              </a:rPr>
              <a:t>Rural Black, Indigenous, and people of color (BIPOC) residents are at a higher likelihood of losing insurance coverage postpartum, creating care gaps during a medically vulnerable period.</a:t>
            </a:r>
          </a:p>
          <a:p>
            <a:pPr marL="0" indent="0">
              <a:buNone/>
            </a:pPr>
            <a:r>
              <a:rPr lang="en-US" sz="1600" dirty="0">
                <a:latin typeface="Calibri"/>
                <a:ea typeface="Calibri"/>
                <a:cs typeface="Calibri"/>
              </a:rPr>
              <a:t>Maternity Care Deserts</a:t>
            </a:r>
          </a:p>
          <a:p>
            <a:pPr marL="971550" lvl="1" indent="-285750">
              <a:buFont typeface="Courier New"/>
              <a:buChar char="o"/>
            </a:pPr>
            <a:r>
              <a:rPr lang="en-US" sz="1600" dirty="0">
                <a:latin typeface="Calibri"/>
                <a:ea typeface="Calibri"/>
                <a:cs typeface="Calibri"/>
              </a:rPr>
              <a:t>The number of maternity care deserts in Pennsylvania is growing</a:t>
            </a:r>
          </a:p>
          <a:p>
            <a:pPr marL="971550" lvl="1" indent="-285750">
              <a:buFont typeface="Courier New"/>
              <a:buChar char="o"/>
            </a:pPr>
            <a:r>
              <a:rPr lang="en-US" sz="1600" dirty="0">
                <a:latin typeface="Calibri"/>
                <a:ea typeface="Calibri"/>
                <a:cs typeface="Calibri"/>
              </a:rPr>
              <a:t>Hospital closures remain a significant concern, leaving rural counties with even fewer obstetricians available to residents.</a:t>
            </a:r>
          </a:p>
          <a:p>
            <a:pPr marL="0" indent="0">
              <a:buNone/>
            </a:pPr>
            <a:r>
              <a:rPr lang="en-US" sz="1600" dirty="0">
                <a:latin typeface="Calibri"/>
                <a:ea typeface="Calibri"/>
                <a:cs typeface="Calibri"/>
              </a:rPr>
              <a:t>Mental health and substance use intervention</a:t>
            </a:r>
          </a:p>
          <a:p>
            <a:pPr marL="971550" lvl="1" indent="-285750">
              <a:buFont typeface="Courier New"/>
              <a:buChar char="o"/>
            </a:pPr>
            <a:r>
              <a:rPr lang="en-US" sz="1600" dirty="0">
                <a:latin typeface="Calibri"/>
                <a:ea typeface="Calibri"/>
                <a:cs typeface="Calibri"/>
              </a:rPr>
              <a:t>There is a need for substance use intervention with a focus on care centered on pregnant and postpartum women. </a:t>
            </a:r>
          </a:p>
          <a:p>
            <a:pPr marL="971550" lvl="1" indent="-285750">
              <a:buFont typeface="Courier New"/>
              <a:buChar char="o"/>
            </a:pPr>
            <a:r>
              <a:rPr lang="en-US" sz="1600" dirty="0">
                <a:latin typeface="Calibri"/>
                <a:ea typeface="Calibri"/>
                <a:cs typeface="Calibri"/>
              </a:rPr>
              <a:t>There needs to be more education for providers and the population to remove stigma and barriers around mental health and substance use. </a:t>
            </a:r>
          </a:p>
          <a:p>
            <a:pPr marL="0" indent="0">
              <a:buNone/>
            </a:pPr>
            <a:r>
              <a:rPr lang="en-US" sz="1600" dirty="0">
                <a:latin typeface="Calibri"/>
                <a:ea typeface="Calibri"/>
                <a:cs typeface="Calibri"/>
              </a:rPr>
              <a:t>Scarcity</a:t>
            </a:r>
          </a:p>
          <a:p>
            <a:pPr marL="971550" lvl="1" indent="-285750">
              <a:buFont typeface="Courier New"/>
              <a:buChar char="o"/>
            </a:pPr>
            <a:r>
              <a:rPr lang="en-US" sz="1600" dirty="0">
                <a:latin typeface="Calibri"/>
                <a:ea typeface="Calibri"/>
                <a:cs typeface="Calibri"/>
              </a:rPr>
              <a:t>Scarcity manifests in lack of familial support and limited community support. Many pregnant women feel isolated. </a:t>
            </a:r>
          </a:p>
          <a:p>
            <a:pPr marL="971550" lvl="1" indent="-285750">
              <a:buFont typeface="Courier New"/>
              <a:buChar char="o"/>
            </a:pPr>
            <a:r>
              <a:rPr lang="en-US" sz="1600" dirty="0">
                <a:latin typeface="Calibri"/>
                <a:ea typeface="Calibri"/>
                <a:cs typeface="Calibri"/>
              </a:rPr>
              <a:t>Rising food and housing insecurity, particularly in high-poverty areas and female-headed households.</a:t>
            </a:r>
          </a:p>
          <a:p>
            <a:pPr marL="0" indent="0">
              <a:buNone/>
            </a:pPr>
            <a:endParaRPr lang="en-US" dirty="0">
              <a:latin typeface="Calibri"/>
              <a:ea typeface="Calibri"/>
              <a:cs typeface="Calibri"/>
            </a:endParaRPr>
          </a:p>
        </p:txBody>
      </p:sp>
    </p:spTree>
    <p:extLst>
      <p:ext uri="{BB962C8B-B14F-4D97-AF65-F5344CB8AC3E}">
        <p14:creationId xmlns:p14="http://schemas.microsoft.com/office/powerpoint/2010/main" val="196083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B0BC10-73CD-DB89-1CF7-C41EEA3065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0755AF-0D10-EE23-A174-C192782B3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9F10CC-2844-5BDF-6CB8-7AAC3C6A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53C22F-46E9-3956-0DE8-1BD7E839E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E67945-E479-2FDE-14D2-BA15BF4B1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7267A3-41E6-3907-B738-44F307370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F4052-4B14-7D0A-56AB-DE4724B4EDC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Findings, continued.</a:t>
            </a:r>
          </a:p>
        </p:txBody>
      </p:sp>
      <p:sp>
        <p:nvSpPr>
          <p:cNvPr id="5" name="Content Placeholder 4">
            <a:extLst>
              <a:ext uri="{FF2B5EF4-FFF2-40B4-BE49-F238E27FC236}">
                <a16:creationId xmlns:a16="http://schemas.microsoft.com/office/drawing/2014/main" id="{2B166606-9D01-E3F4-D7A8-8774A2F8F0A0}"/>
              </a:ext>
            </a:extLst>
          </p:cNvPr>
          <p:cNvSpPr>
            <a:spLocks noGrp="1"/>
          </p:cNvSpPr>
          <p:nvPr>
            <p:ph idx="1"/>
          </p:nvPr>
        </p:nvSpPr>
        <p:spPr>
          <a:xfrm>
            <a:off x="838200" y="2111375"/>
            <a:ext cx="10515600" cy="4351338"/>
          </a:xfrm>
        </p:spPr>
        <p:txBody>
          <a:bodyPr vert="horz" lIns="91440" tIns="45720" rIns="91440" bIns="45720" rtlCol="0" anchor="t">
            <a:normAutofit/>
          </a:bodyPr>
          <a:lstStyle/>
          <a:p>
            <a:pPr marL="0" indent="0">
              <a:buNone/>
            </a:pPr>
            <a:r>
              <a:rPr lang="en-US" sz="1800" dirty="0">
                <a:latin typeface="Calibri"/>
                <a:ea typeface="Calibri"/>
                <a:cs typeface="Calibri"/>
              </a:rPr>
              <a:t>Overall, </a:t>
            </a:r>
            <a:r>
              <a:rPr lang="en-US" sz="1800" b="1" dirty="0">
                <a:latin typeface="Calibri"/>
                <a:ea typeface="Calibri"/>
                <a:cs typeface="Calibri"/>
              </a:rPr>
              <a:t>gaps</a:t>
            </a:r>
            <a:r>
              <a:rPr lang="en-US" sz="1800" dirty="0">
                <a:latin typeface="Calibri"/>
                <a:ea typeface="Calibri"/>
                <a:cs typeface="Calibri"/>
              </a:rPr>
              <a:t> associated with maternal well-being in northeastern Pennsylvania include: </a:t>
            </a:r>
          </a:p>
          <a:p>
            <a:pPr marL="0" indent="0">
              <a:buNone/>
            </a:pPr>
            <a:endParaRPr lang="en-US" sz="1800" dirty="0">
              <a:latin typeface="Aptos" panose="020B0004020202020204"/>
              <a:ea typeface="Calibri"/>
              <a:cs typeface="Calibri"/>
            </a:endParaRPr>
          </a:p>
          <a:p>
            <a:pPr marL="171450" indent="-171450"/>
            <a:r>
              <a:rPr lang="en-US" sz="1800" dirty="0">
                <a:latin typeface="Calibri"/>
                <a:ea typeface="Calibri"/>
                <a:cs typeface="Calibri"/>
              </a:rPr>
              <a:t>social determinants (such as food and housing insecurity)</a:t>
            </a:r>
            <a:endParaRPr lang="en-US" sz="1800" dirty="0">
              <a:latin typeface="Aptos" panose="020B0004020202020204"/>
              <a:ea typeface="Calibri"/>
              <a:cs typeface="Calibri"/>
            </a:endParaRPr>
          </a:p>
          <a:p>
            <a:pPr marL="171450" indent="-171450"/>
            <a:r>
              <a:rPr lang="en-US" sz="1800" dirty="0">
                <a:latin typeface="Calibri"/>
                <a:ea typeface="Calibri"/>
                <a:cs typeface="Calibri"/>
              </a:rPr>
              <a:t>lack of information and knowledge about maternal health (among service providers, community members, and families)</a:t>
            </a:r>
            <a:endParaRPr lang="en-US" sz="1800" dirty="0">
              <a:latin typeface="Aptos" panose="020B0004020202020204"/>
              <a:ea typeface="Calibri"/>
              <a:cs typeface="Calibri"/>
            </a:endParaRPr>
          </a:p>
          <a:p>
            <a:pPr marL="171450" indent="-171450"/>
            <a:r>
              <a:rPr lang="en-US" sz="1800" dirty="0">
                <a:latin typeface="Calibri"/>
                <a:ea typeface="Calibri"/>
                <a:cs typeface="Calibri"/>
              </a:rPr>
              <a:t>strain on social service organizations (particularly those offering support for mental health and substance use challenges).</a:t>
            </a:r>
          </a:p>
          <a:p>
            <a:pPr marL="171450" indent="-171450"/>
            <a:r>
              <a:rPr lang="en-US" sz="1800" dirty="0">
                <a:latin typeface="Calibri"/>
                <a:ea typeface="Calibri"/>
                <a:cs typeface="Calibri"/>
              </a:rPr>
              <a:t>limited access to care (whether due to logistical challenges such as transportation and need for childcare during medical appointments, or minimal availability of care resulting from high demand and provider shortages)</a:t>
            </a:r>
          </a:p>
          <a:p>
            <a:pPr marL="171450" indent="-171450"/>
            <a:endParaRPr lang="en-US" sz="1800" dirty="0">
              <a:latin typeface="Calibri"/>
              <a:ea typeface="Calibri"/>
              <a:cs typeface="Calibri"/>
            </a:endParaRPr>
          </a:p>
          <a:p>
            <a:pPr marL="0" indent="0">
              <a:buNone/>
            </a:pPr>
            <a:r>
              <a:rPr lang="en-US" sz="1800" dirty="0">
                <a:latin typeface="Calibri"/>
                <a:ea typeface="Calibri"/>
                <a:cs typeface="Calibri"/>
              </a:rPr>
              <a:t>Opportunities to fill these gaps range from community building and the initiation of education and awareness campaigns to the recruitment and training of professionals and advocacy for policy change.</a:t>
            </a:r>
            <a:endParaRPr lang="en-US" sz="1800" dirty="0"/>
          </a:p>
        </p:txBody>
      </p:sp>
    </p:spTree>
    <p:extLst>
      <p:ext uri="{BB962C8B-B14F-4D97-AF65-F5344CB8AC3E}">
        <p14:creationId xmlns:p14="http://schemas.microsoft.com/office/powerpoint/2010/main" val="132460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905C7B-19DE-EC07-5CFC-6792FB6A82C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C49EF-81D6-9BE8-80DA-247F63EDD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DFE32A-BD3D-BAC6-FD60-6E95B9BA0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961C9E-D400-ECF5-FD7E-2EEFB3692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6BF045-440F-420B-B6AB-6D419BF2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159AC0-B324-CEEE-24E5-059771712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885F3-DF27-D9DE-9128-0353E17C84F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Moving Forward</a:t>
            </a:r>
          </a:p>
        </p:txBody>
      </p:sp>
      <p:sp>
        <p:nvSpPr>
          <p:cNvPr id="3" name="Content Placeholder 2">
            <a:extLst>
              <a:ext uri="{FF2B5EF4-FFF2-40B4-BE49-F238E27FC236}">
                <a16:creationId xmlns:a16="http://schemas.microsoft.com/office/drawing/2014/main" id="{7F6CCAD6-B13C-8D4B-BD51-67817D6AC8F6}"/>
              </a:ext>
            </a:extLst>
          </p:cNvPr>
          <p:cNvSpPr>
            <a:spLocks noGrp="1"/>
          </p:cNvSpPr>
          <p:nvPr>
            <p:ph idx="1"/>
          </p:nvPr>
        </p:nvSpPr>
        <p:spPr>
          <a:xfrm>
            <a:off x="459350" y="2239538"/>
            <a:ext cx="3990950" cy="3683358"/>
          </a:xfrm>
        </p:spPr>
        <p:txBody>
          <a:bodyPr vert="horz" lIns="91440" tIns="45720" rIns="91440" bIns="45720" rtlCol="0" anchor="ctr">
            <a:normAutofit/>
          </a:bodyPr>
          <a:lstStyle/>
          <a:p>
            <a:pPr marL="0" indent="0">
              <a:buNone/>
            </a:pPr>
            <a:r>
              <a:rPr lang="en-US" dirty="0">
                <a:latin typeface="Calibri"/>
                <a:ea typeface="Calibri"/>
                <a:cs typeface="Calibri"/>
              </a:rPr>
              <a:t>Addressing maternal health disparities in this 14-county region requires a multi-layered and collaborative approach.</a:t>
            </a:r>
            <a:endParaRPr lang="en-US" dirty="0"/>
          </a:p>
          <a:p>
            <a:endParaRPr lang="en-US" sz="1700" dirty="0">
              <a:latin typeface="Calibri"/>
              <a:ea typeface="Calibri"/>
              <a:cs typeface="Calibri"/>
            </a:endParaRPr>
          </a:p>
        </p:txBody>
      </p:sp>
      <p:pic>
        <p:nvPicPr>
          <p:cNvPr id="5" name="Picture 4">
            <a:extLst>
              <a:ext uri="{FF2B5EF4-FFF2-40B4-BE49-F238E27FC236}">
                <a16:creationId xmlns:a16="http://schemas.microsoft.com/office/drawing/2014/main" id="{B27BC4EC-83AA-32E9-9F29-36BE1F0AA258}"/>
              </a:ext>
            </a:extLst>
          </p:cNvPr>
          <p:cNvPicPr>
            <a:picLocks noChangeAspect="1"/>
          </p:cNvPicPr>
          <p:nvPr/>
        </p:nvPicPr>
        <p:blipFill>
          <a:blip r:embed="rId3"/>
          <a:stretch>
            <a:fillRect/>
          </a:stretch>
        </p:blipFill>
        <p:spPr>
          <a:xfrm>
            <a:off x="4877747" y="1813430"/>
            <a:ext cx="6979009" cy="4692891"/>
          </a:xfrm>
          <a:prstGeom prst="rect">
            <a:avLst/>
          </a:prstGeom>
        </p:spPr>
      </p:pic>
    </p:spTree>
    <p:extLst>
      <p:ext uri="{BB962C8B-B14F-4D97-AF65-F5344CB8AC3E}">
        <p14:creationId xmlns:p14="http://schemas.microsoft.com/office/powerpoint/2010/main" val="3538637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393263-9d2e-4d2e-8d04-e2aaf1289499">
      <Terms xmlns="http://schemas.microsoft.com/office/infopath/2007/PartnerControls"/>
    </lcf76f155ced4ddcb4097134ff3c332f>
    <TaxCatchAll xmlns="a190b26d-ea04-4195-b459-bb2f269db2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03B2C1E314A24683F8850B0CAB6253" ma:contentTypeVersion="13" ma:contentTypeDescription="Create a new document." ma:contentTypeScope="" ma:versionID="78378616437b4a1e18342f102a792b34">
  <xsd:schema xmlns:xsd="http://www.w3.org/2001/XMLSchema" xmlns:xs="http://www.w3.org/2001/XMLSchema" xmlns:p="http://schemas.microsoft.com/office/2006/metadata/properties" xmlns:ns2="04393263-9d2e-4d2e-8d04-e2aaf1289499" xmlns:ns3="a190b26d-ea04-4195-b459-bb2f269db2e5" targetNamespace="http://schemas.microsoft.com/office/2006/metadata/properties" ma:root="true" ma:fieldsID="78c870f3db19c82d8ab887e914c70c18" ns2:_="" ns3:_="">
    <xsd:import namespace="04393263-9d2e-4d2e-8d04-e2aaf1289499"/>
    <xsd:import namespace="a190b26d-ea04-4195-b459-bb2f269db2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393263-9d2e-4d2e-8d04-e2aaf1289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6ce1fd-2e79-4ef3-a8fe-d6804b7ea96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90b26d-ea04-4195-b459-bb2f269db2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be8d22a-1c07-49e5-bc5d-17ee2f1ef3e8}" ma:internalName="TaxCatchAll" ma:showField="CatchAllData" ma:web="a190b26d-ea04-4195-b459-bb2f269db2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82F54-5096-4A71-9EC8-3BB1765E1895}">
  <ds:schemaRefs>
    <ds:schemaRef ds:uri="04393263-9d2e-4d2e-8d04-e2aaf1289499"/>
    <ds:schemaRef ds:uri="a190b26d-ea04-4195-b459-bb2f269db2e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307876-BE1F-4E31-BD0A-0A18B9C52563}">
  <ds:schemaRefs>
    <ds:schemaRef ds:uri="http://schemas.microsoft.com/sharepoint/v3/contenttype/forms"/>
  </ds:schemaRefs>
</ds:datastoreItem>
</file>

<file path=customXml/itemProps3.xml><?xml version="1.0" encoding="utf-8"?>
<ds:datastoreItem xmlns:ds="http://schemas.openxmlformats.org/officeDocument/2006/customXml" ds:itemID="{08EC17D9-B5FD-4746-B922-BDFE7A65153E}">
  <ds:schemaRefs>
    <ds:schemaRef ds:uri="04393263-9d2e-4d2e-8d04-e2aaf1289499"/>
    <ds:schemaRef ds:uri="a190b26d-ea04-4195-b459-bb2f269db2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5650</TotalTime>
  <Words>855</Words>
  <Application>Microsoft Office PowerPoint</Application>
  <PresentationFormat>Widescreen</PresentationFormat>
  <Paragraphs>86</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Courier New</vt:lpstr>
      <vt:lpstr>Courier New,monospace</vt:lpstr>
      <vt:lpstr>office theme</vt:lpstr>
      <vt:lpstr>MFHS  Northeast Regional  Maternal Health Coalition:  Addressing Resource Gaps  and Community Need</vt:lpstr>
      <vt:lpstr> Key Points</vt:lpstr>
      <vt:lpstr>Regional Maternal Health Profile</vt:lpstr>
      <vt:lpstr>Regional Maternal Health Profile, continued</vt:lpstr>
      <vt:lpstr>PowerPoint Presentation</vt:lpstr>
      <vt:lpstr>Community Input</vt:lpstr>
      <vt:lpstr>Findings</vt:lpstr>
      <vt:lpstr>Findings, continued.</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Jill Avery-Stoss</cp:lastModifiedBy>
  <cp:revision>372</cp:revision>
  <dcterms:created xsi:type="dcterms:W3CDTF">2025-10-08T18:05:23Z</dcterms:created>
  <dcterms:modified xsi:type="dcterms:W3CDTF">2026-06-09T15:43:10Z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0x0101006703B2C1E314A24683F8850B0CAB6253</vt:lpwstr>
  </property>
  <property fmtid="{D5CDD505-2E9C-101B-9397-08002B2CF9AE}" pid="3" name="MediaServiceImageTags">
    <vt:lpwstr/>
  </property>
</Properties>
</file>