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87" r:id="rId5"/>
    <p:sldId id="256" r:id="rId6"/>
    <p:sldId id="257" r:id="rId7"/>
    <p:sldId id="258" r:id="rId8"/>
    <p:sldId id="259" r:id="rId9"/>
    <p:sldId id="260" r:id="rId10"/>
    <p:sldId id="2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811253-5CD7-2A34-BEF0-46CB968CA03E}" name="Cindy Kennedy" initials="CK" userId="S::cindyk@mfhs.org::d573138d-945d-4339-947b-f0043b4482b5" providerId="AD"/>
  <p188:author id="{58F2846C-F1FB-0BD6-C70D-AD341494F5A3}" name="Maria Montoro Edwards" initials="ME" userId="S::mmedwards@mfhs.org::5a8289c0-fd65-4a6f-bc52-3bd33180c60a" providerId="AD"/>
  <p188:author id="{2C549B7C-3B8A-F186-AF64-72E2F781E8B8}" name="Cindy Kennedy" initials="" userId="S::CindyK@mfhs.org::d573138d-945d-4339-947b-f0043b4482b5" providerId="AD"/>
  <p188:author id="{3528BBB6-F1AB-47EE-3760-895541D4B105}" name="Betsy Ardizoni" initials="BA" userId="S::eardizoni@mfhs.org::16611d26-1eee-49cb-8e9d-b6584be78edc" providerId="AD"/>
  <p188:author id="{438097EF-D797-E190-FA1F-62B418AA9FB6}" name="Autumn Bohner" initials="AB" userId="S::abohner@mfhs.org::b8432911-8f76-4d71-ad4d-727704ff51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091"/>
    <a:srgbClr val="B04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CDFFFC-9954-DC99-5D49-F8D911B28BFA}" v="3" dt="2026-06-09T19:29:17.331"/>
    <p1510:client id="{3091BEE3-4101-4E04-8153-A2A9301DD575}" v="13" dt="2026-06-09T13:26:09.906"/>
    <p1510:client id="{C3C9D183-9DF7-76F6-BD29-9EB7012B3182}" v="174" dt="2026-06-09T19:27:10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2155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sy Ardizoni" userId="S::eardizoni@mfhs.org::16611d26-1eee-49cb-8e9d-b6584be78edc" providerId="AD" clId="Web-{C3C9D183-9DF7-76F6-BD29-9EB7012B3182}"/>
    <pc:docChg chg="modSld">
      <pc:chgData name="Betsy Ardizoni" userId="S::eardizoni@mfhs.org::16611d26-1eee-49cb-8e9d-b6584be78edc" providerId="AD" clId="Web-{C3C9D183-9DF7-76F6-BD29-9EB7012B3182}" dt="2026-06-09T19:27:10.137" v="154" actId="14100"/>
      <pc:docMkLst>
        <pc:docMk/>
      </pc:docMkLst>
      <pc:sldChg chg="addSp delSp modSp">
        <pc:chgData name="Betsy Ardizoni" userId="S::eardizoni@mfhs.org::16611d26-1eee-49cb-8e9d-b6584be78edc" providerId="AD" clId="Web-{C3C9D183-9DF7-76F6-BD29-9EB7012B3182}" dt="2026-06-09T19:27:10.137" v="154" actId="14100"/>
        <pc:sldMkLst>
          <pc:docMk/>
          <pc:sldMk cId="3525536213" sldId="276"/>
        </pc:sldMkLst>
        <pc:spChg chg="del mod">
          <ac:chgData name="Betsy Ardizoni" userId="S::eardizoni@mfhs.org::16611d26-1eee-49cb-8e9d-b6584be78edc" providerId="AD" clId="Web-{C3C9D183-9DF7-76F6-BD29-9EB7012B3182}" dt="2026-06-09T19:22:27.502" v="131"/>
          <ac:spMkLst>
            <pc:docMk/>
            <pc:sldMk cId="3525536213" sldId="276"/>
            <ac:spMk id="2" creationId="{6BE9CD25-2378-897B-E35C-15AF1FC78D24}"/>
          </ac:spMkLst>
        </pc:spChg>
        <pc:spChg chg="add del mod">
          <ac:chgData name="Betsy Ardizoni" userId="S::eardizoni@mfhs.org::16611d26-1eee-49cb-8e9d-b6584be78edc" providerId="AD" clId="Web-{C3C9D183-9DF7-76F6-BD29-9EB7012B3182}" dt="2026-06-09T19:22:30.658" v="132"/>
          <ac:spMkLst>
            <pc:docMk/>
            <pc:sldMk cId="3525536213" sldId="276"/>
            <ac:spMk id="4" creationId="{55E118CF-E53E-B259-B136-A95EE779D312}"/>
          </ac:spMkLst>
        </pc:spChg>
        <pc:spChg chg="add mod">
          <ac:chgData name="Betsy Ardizoni" userId="S::eardizoni@mfhs.org::16611d26-1eee-49cb-8e9d-b6584be78edc" providerId="AD" clId="Web-{C3C9D183-9DF7-76F6-BD29-9EB7012B3182}" dt="2026-06-09T19:27:10.137" v="154" actId="14100"/>
          <ac:spMkLst>
            <pc:docMk/>
            <pc:sldMk cId="3525536213" sldId="276"/>
            <ac:spMk id="6" creationId="{065DC9F7-CE64-D63F-FFE6-98DED47B0B6D}"/>
          </ac:spMkLst>
        </pc:spChg>
        <pc:graphicFrameChg chg="del mod modGraphic">
          <ac:chgData name="Betsy Ardizoni" userId="S::eardizoni@mfhs.org::16611d26-1eee-49cb-8e9d-b6584be78edc" providerId="AD" clId="Web-{C3C9D183-9DF7-76F6-BD29-9EB7012B3182}" dt="2026-06-09T19:22:23.142" v="130"/>
          <ac:graphicFrameMkLst>
            <pc:docMk/>
            <pc:sldMk cId="3525536213" sldId="276"/>
            <ac:graphicFrameMk id="9" creationId="{0E7C45E9-7A41-84CE-E6B6-1B55F8693AC4}"/>
          </ac:graphicFrameMkLst>
        </pc:graphicFrameChg>
      </pc:sldChg>
    </pc:docChg>
  </pc:docChgLst>
  <pc:docChgLst>
    <pc:chgData name="Betsy Ardizoni" userId="S::eardizoni@mfhs.org::16611d26-1eee-49cb-8e9d-b6584be78edc" providerId="AD" clId="Web-{04CDFFFC-9954-DC99-5D49-F8D911B28BFA}"/>
    <pc:docChg chg="modSld">
      <pc:chgData name="Betsy Ardizoni" userId="S::eardizoni@mfhs.org::16611d26-1eee-49cb-8e9d-b6584be78edc" providerId="AD" clId="Web-{04CDFFFC-9954-DC99-5D49-F8D911B28BFA}" dt="2026-06-09T19:29:17.331" v="2" actId="20577"/>
      <pc:docMkLst>
        <pc:docMk/>
      </pc:docMkLst>
      <pc:sldChg chg="modSp">
        <pc:chgData name="Betsy Ardizoni" userId="S::eardizoni@mfhs.org::16611d26-1eee-49cb-8e9d-b6584be78edc" providerId="AD" clId="Web-{04CDFFFC-9954-DC99-5D49-F8D911B28BFA}" dt="2026-06-09T19:29:17.331" v="2" actId="20577"/>
        <pc:sldMkLst>
          <pc:docMk/>
          <pc:sldMk cId="3525536213" sldId="276"/>
        </pc:sldMkLst>
        <pc:spChg chg="mod">
          <ac:chgData name="Betsy Ardizoni" userId="S::eardizoni@mfhs.org::16611d26-1eee-49cb-8e9d-b6584be78edc" providerId="AD" clId="Web-{04CDFFFC-9954-DC99-5D49-F8D911B28BFA}" dt="2026-06-09T19:29:17.331" v="2" actId="20577"/>
          <ac:spMkLst>
            <pc:docMk/>
            <pc:sldMk cId="3525536213" sldId="276"/>
            <ac:spMk id="6" creationId="{065DC9F7-CE64-D63F-FFE6-98DED47B0B6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11B5F65-F7B7-8E0A-7FCA-AD489F33ED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DD6773-9DE3-14F2-B145-69E691D6A3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D5FE4-5577-4F0B-AF46-B274F635DD0C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E29A96-C6A9-8A43-7742-C0D19A4DAD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43579A-3BE8-CB1F-8192-D86DDE659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48193-E842-46A6-8A6B-A8C57B8A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23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18FF6-19F8-4F67-B9AF-949C3BE1289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326B4-EE5B-49FD-9207-87CE08BD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49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E9857-EC2D-4ADF-B310-4BB87552C2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1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7615-B97C-442D-E630-96CA891FF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73ADD0-F5B9-123C-6114-D07FACA42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574B2-F6A1-CCE6-66D7-91ADEA74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98C8E-4FD9-90FF-B045-2667345A0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0231E-1387-A94E-3698-5B7A98D65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9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94FCF-69FE-52D9-820D-061E6E45D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308A6D-9E74-7207-6B57-7503B9464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A9140-4A10-AC9C-57F3-26DAB5DE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167EB-D313-F826-2757-3FDCF4B1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59C0D-5D96-82BC-39AD-C14EAD906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2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0C4110-D07E-F496-BE4B-E6750921F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E5113E-7D1F-330C-9E64-4CA9D6368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ACE6D-5ED5-311D-9F91-D19E70C7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2B9DF-3F12-3DD6-701A-E7A30726B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043F4-7970-303E-4749-8E46B263C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4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6F0BF-ADE1-B4E4-A965-F8DA0B000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66DBD-ADD4-B86A-7C84-EE2B6CF8F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F88E1-FC89-52C9-4D54-A1DFFFE8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2A072-8D96-6DB7-8445-1F714A12E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75468-AE3B-F19B-7CD8-5D6D4B454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5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E6D46-B40F-F46C-DB55-3120F0F6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6DCC9-BB8D-E8FE-B71E-986E531E2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4EECA-A13C-112C-35F7-78D30D306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A81CB-C693-7EFA-57FD-C7E7526B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BFED5-E604-C905-3D34-584FCBC40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1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1EFE5-CBCB-CCFB-139B-9E73934A3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EF3BA-187D-9998-4422-E06B49FEAE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DB000-B84A-4F8C-2EE0-96F63A4A0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D3C7C-8E56-0D5E-DCDA-17D945030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F1729-6A3A-44DF-F039-40FEE193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562A9-9487-7543-811A-8F3988FBF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6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0DF6D-F046-9F69-D2B4-EA513E5E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8450F4-E469-A1DA-CE6D-206F093B8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2AB05-264E-90E5-DD20-66F899F2A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73337E-F701-EF31-84DC-37F38EAF5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0014DB-5BC1-8DB9-838F-7E613506AA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D09648-24CA-FE76-D42A-DE0C8C0F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C9E9D2-FB99-58F1-6504-2BD57655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45B36A-F132-D5B8-1DEA-7183B3157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6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B6B11-77FF-3122-4160-5FE47433F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031959-9D64-90CC-A63C-E20566BC0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9E35B5-8E62-C26E-A0AD-EFACD1A74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924EC7-A872-29F7-0FEC-5A2E11A7E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7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EA5CD3-4CC9-A8A6-6A2B-351D27CDC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3F7F08-C698-42FF-BACD-9B1CB6F01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CDBA2-1067-AE0B-A48C-D22910BF9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5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CAC92-B1C0-0006-6B30-E18932642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92B0E-9AA0-DFFC-C85A-858770456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CCB9D-176C-6AF2-5DFC-65B663863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2B00B-74D6-7C2A-E336-C2A9791A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CA5DB-2849-24C1-D25E-4FDE2FB67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6BADB5-FBA1-FD07-7F36-C7BA66F3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D21D9-C828-ABB4-A39D-A95309CB4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7EB8CF-2FD5-D0F2-DCEF-E4318B50E1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4C1A2-5ACB-6E7B-56CE-167F2048A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44482-B18E-EBFB-BB44-A57903E94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48985-C866-3514-8860-E24B1B8E1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B3FC2-8438-C8B8-CE12-38ACF846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3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B15FCB-C0D9-76B0-2001-66776FF24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5A807-8A02-C394-5A47-3D858E490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FC7E0-55C8-2961-F2A0-876DF6E0D7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8CE39-9FDF-89C3-536F-562D8E8C9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1EDDF-1F7C-829F-67F5-21E093C68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50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DD9B22-B9C3-20AC-8540-BADBACF26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953" y="657603"/>
            <a:ext cx="10410092" cy="2071500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Aft>
                <a:spcPts val="1800"/>
              </a:spcAft>
            </a:pPr>
            <a:r>
              <a:rPr lang="en-US" sz="5400" b="1" dirty="0">
                <a:solidFill>
                  <a:srgbClr val="2E3091"/>
                </a:solidFill>
              </a:rPr>
              <a:t>Northeast Regional Maternal</a:t>
            </a:r>
            <a:br>
              <a:rPr lang="en-US" sz="5400" b="1" dirty="0">
                <a:solidFill>
                  <a:srgbClr val="2E3091"/>
                </a:solidFill>
              </a:rPr>
            </a:br>
            <a:r>
              <a:rPr lang="en-US" sz="5400" b="1" dirty="0">
                <a:solidFill>
                  <a:srgbClr val="2E3091"/>
                </a:solidFill>
              </a:rPr>
              <a:t>Health Coalition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73D41A-9EFB-5468-C9BF-BF48D6691204}"/>
              </a:ext>
            </a:extLst>
          </p:cNvPr>
          <p:cNvSpPr txBox="1">
            <a:spLocks/>
          </p:cNvSpPr>
          <p:nvPr/>
        </p:nvSpPr>
        <p:spPr>
          <a:xfrm>
            <a:off x="702310" y="3721126"/>
            <a:ext cx="10787380" cy="2576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5400" b="1" dirty="0">
                <a:solidFill>
                  <a:srgbClr val="2E3091"/>
                </a:solidFill>
              </a:rPr>
              <a:t>Priority Team 5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800" b="1" dirty="0">
                <a:solidFill>
                  <a:srgbClr val="2E3091"/>
                </a:solidFill>
              </a:rPr>
              <a:t>Expanding and Diversifying the Maternal Health Workforce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FB17AD7-6E29-B451-45BE-45E210250186}"/>
              </a:ext>
            </a:extLst>
          </p:cNvPr>
          <p:cNvCxnSpPr/>
          <p:nvPr/>
        </p:nvCxnSpPr>
        <p:spPr>
          <a:xfrm>
            <a:off x="3334264" y="3225114"/>
            <a:ext cx="5523471" cy="0"/>
          </a:xfrm>
          <a:prstGeom prst="line">
            <a:avLst/>
          </a:prstGeom>
          <a:ln>
            <a:solidFill>
              <a:srgbClr val="B04F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542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Priority Team 5: Workforce Expansion &amp; Diversification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Focused on strengthening and diversifying the maternal health workforce across NEPA</a:t>
            </a:r>
          </a:p>
          <a:p>
            <a:r>
              <a:t>Early discussions identified workforce shortages and limited diversity in care roles</a:t>
            </a:r>
          </a:p>
          <a:p>
            <a:r>
              <a:t>Team aligned around building sustainable training, education, and partnership pathways</a:t>
            </a:r>
          </a:p>
          <a:p>
            <a:r>
              <a:t>Shifted toward practical, scalable strategies rather than overly complex models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We've Focused 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Expanding education and training opportunities across the region</a:t>
            </a:r>
          </a:p>
          <a:p>
            <a:r>
              <a:t>Building partnerships with doulas, midwives, CHWs, and academic institutions</a:t>
            </a:r>
          </a:p>
          <a:p>
            <a:r>
              <a:t>Creating consistent opportunities like lunch-and-learns and community-based sessions</a:t>
            </a:r>
          </a:p>
          <a:p>
            <a:r>
              <a:t>Ensuring trainings are accessible, inclusive, and culturally responsive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We've Built and Advanced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Developing a regional speaker and training resource catalog</a:t>
            </a:r>
          </a:p>
          <a:p>
            <a:r>
              <a:t>Partnering with AHEC to support CHW maternal/perinatal training modules</a:t>
            </a:r>
          </a:p>
          <a:p>
            <a:r>
              <a:t>Hosting and supporting EMT/EMS maternal health trainings (nearly 100 attendees)</a:t>
            </a:r>
          </a:p>
          <a:p>
            <a:r>
              <a:t>Coordinating with Marywood and other partners on simulation-based learning</a:t>
            </a:r>
          </a:p>
          <a:p>
            <a:r>
              <a:t>Expanding doula engagement and planning informational sessions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We're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Barriers exist in training pipelines, including clinical placement shortages</a:t>
            </a:r>
          </a:p>
          <a:p>
            <a:r>
              <a:t>Entering and staying in the workforce is challenging without support and pathways</a:t>
            </a:r>
          </a:p>
          <a:p>
            <a:r>
              <a:t>No single training approach works—flexibility and multiple formats are key</a:t>
            </a:r>
          </a:p>
          <a:p>
            <a:r>
              <a:t>Representation, trust, and cultural responsiveness are critical to patient care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What's 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Continue building training pipelines and partnerships across the region</a:t>
            </a:r>
          </a:p>
          <a:p>
            <a:r>
              <a:t>Develop and refine doula engagement strategies and regional inventory</a:t>
            </a:r>
          </a:p>
          <a:p>
            <a:r>
              <a:t>Expand training opportunities through AHEC, universities, and coalition partners</a:t>
            </a:r>
          </a:p>
          <a:p>
            <a:r>
              <a:t>Use the asset matrix to identify gaps and strengthen workforce connections</a:t>
            </a:r>
          </a:p>
          <a:p>
            <a:r>
              <a:t>Support ongoing mini-grant efforts tied to workforce and lactation initiatives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65DC9F7-CE64-D63F-FFE6-98DED47B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74" y="365125"/>
            <a:ext cx="11002926" cy="2468562"/>
          </a:xfrm>
        </p:spPr>
        <p:txBody>
          <a:bodyPr/>
          <a:lstStyle/>
          <a:p>
            <a:pPr algn="ctr"/>
            <a:r>
              <a:rPr lang="en-US" sz="4000">
                <a:cs typeface="Poppins"/>
              </a:rPr>
              <a:t>Thank You Priority Team 5 Coalition </a:t>
            </a:r>
            <a:r>
              <a:rPr lang="en-US" sz="4000" dirty="0">
                <a:cs typeface="Poppins"/>
              </a:rPr>
              <a:t>Committee Members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25536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FHS 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8990c6-abbf-442e-a1c0-77bf0285365d">
      <Terms xmlns="http://schemas.microsoft.com/office/infopath/2007/PartnerControls"/>
    </lcf76f155ced4ddcb4097134ff3c332f>
    <TaxCatchAll xmlns="33fda230-91ed-48c7-8057-db1f8eac4c9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3241E373346749824B30A497D7B102" ma:contentTypeVersion="18" ma:contentTypeDescription="Create a new document." ma:contentTypeScope="" ma:versionID="4d46c3b933872abb1ceb3f3ed1d635b4">
  <xsd:schema xmlns:xsd="http://www.w3.org/2001/XMLSchema" xmlns:xs="http://www.w3.org/2001/XMLSchema" xmlns:p="http://schemas.microsoft.com/office/2006/metadata/properties" xmlns:ns2="df8990c6-abbf-442e-a1c0-77bf0285365d" xmlns:ns3="33fda230-91ed-48c7-8057-db1f8eac4c92" targetNamespace="http://schemas.microsoft.com/office/2006/metadata/properties" ma:root="true" ma:fieldsID="31d4c8f6b1e491e546b6d6d19c09612f" ns2:_="" ns3:_="">
    <xsd:import namespace="df8990c6-abbf-442e-a1c0-77bf0285365d"/>
    <xsd:import namespace="33fda230-91ed-48c7-8057-db1f8eac4c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990c6-abbf-442e-a1c0-77bf028536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bb81dbe-ece4-41b8-9e0a-74c8543bf0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da230-91ed-48c7-8057-db1f8eac4c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b61b929-4969-465c-9f26-cf149c35fea4}" ma:internalName="TaxCatchAll" ma:showField="CatchAllData" ma:web="33fda230-91ed-48c7-8057-db1f8eac4c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738002-41F2-430E-A8D9-4B4214F2E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10AD59-C1CE-4085-80FE-3B6BB2F7ACE5}">
  <ds:schemaRefs>
    <ds:schemaRef ds:uri="33fda230-91ed-48c7-8057-db1f8eac4c92"/>
    <ds:schemaRef ds:uri="df8990c6-abbf-442e-a1c0-77bf0285365d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D97D897-469F-429E-A2FA-A7169DE013EF}">
  <ds:schemaRefs>
    <ds:schemaRef ds:uri="33fda230-91ed-48c7-8057-db1f8eac4c92"/>
    <ds:schemaRef ds:uri="df8990c6-abbf-442e-a1c0-77bf028536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381</Words>
  <Application>Microsoft Office PowerPoint</Application>
  <PresentationFormat>Widescreen</PresentationFormat>
  <Paragraphs>75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Northeast Regional Maternal Health Coalition</vt:lpstr>
      <vt:lpstr>Priority Team 5: Workforce Expansion &amp; Diversification</vt:lpstr>
      <vt:lpstr>What We've Focused On</vt:lpstr>
      <vt:lpstr>What We've Built and Advanced</vt:lpstr>
      <vt:lpstr>What We're Learning</vt:lpstr>
      <vt:lpstr>What's Next</vt:lpstr>
      <vt:lpstr>Thank You Priority Team 5 Coalition Committee Members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Autumn Bohner</dc:creator>
  <cp:lastModifiedBy>London McPhatter</cp:lastModifiedBy>
  <cp:revision>65</cp:revision>
  <dcterms:created xsi:type="dcterms:W3CDTF">2026-03-04T15:34:51Z</dcterms:created>
  <dcterms:modified xsi:type="dcterms:W3CDTF">2026-06-09T19:29:23Z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0x0101008D3241E373346749824B30A497D7B102</vt:lpwstr>
  </property>
</Properties>
</file>