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87" r:id="rId5"/>
    <p:sldId id="273" r:id="rId6"/>
    <p:sldId id="279" r:id="rId7"/>
    <p:sldId id="280" r:id="rId8"/>
    <p:sldId id="281" r:id="rId9"/>
    <p:sldId id="275" r:id="rId10"/>
    <p:sldId id="285" r:id="rId11"/>
    <p:sldId id="283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811253-5CD7-2A34-BEF0-46CB968CA03E}" name="Cindy Kennedy" initials="CK" userId="S::cindyk@mfhs.org::d573138d-945d-4339-947b-f0043b4482b5" providerId="AD"/>
  <p188:author id="{58F2846C-F1FB-0BD6-C70D-AD341494F5A3}" name="Maria Montoro Edwards" initials="ME" userId="S::mmedwards@mfhs.org::5a8289c0-fd65-4a6f-bc52-3bd33180c60a" providerId="AD"/>
  <p188:author id="{2C549B7C-3B8A-F186-AF64-72E2F781E8B8}" name="Cindy Kennedy" initials="" userId="S::CindyK@mfhs.org::d573138d-945d-4339-947b-f0043b4482b5" providerId="AD"/>
  <p188:author id="{3528BBB6-F1AB-47EE-3760-895541D4B105}" name="Betsy Ardizoni" initials="BA" userId="S::eardizoni@mfhs.org::16611d26-1eee-49cb-8e9d-b6584be78edc" providerId="AD"/>
  <p188:author id="{438097EF-D797-E190-FA1F-62B418AA9FB6}" name="Autumn Bohner" initials="AB" userId="S::abohner@mfhs.org::b8432911-8f76-4d71-ad4d-727704ff51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FC4"/>
    <a:srgbClr val="2E3091"/>
    <a:srgbClr val="9639A9"/>
    <a:srgbClr val="772E86"/>
    <a:srgbClr val="BDD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9B1BEB-2472-3648-CC14-F007E60633D2}" v="21" dt="2026-06-09T18:22:46.800"/>
    <p1510:client id="{7EC105F2-CDE9-53BF-E4A9-BF960B943BF4}" v="17" dt="2026-06-09T19:28:45.072"/>
    <p1510:client id="{AAA9EA74-7932-4404-B698-7142B5AA72FE}" v="3" dt="2026-06-09T12:58:5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4" autoAdjust="0"/>
  </p:normalViewPr>
  <p:slideViewPr>
    <p:cSldViewPr snapToGrid="0">
      <p:cViewPr varScale="1">
        <p:scale>
          <a:sx n="79" d="100"/>
          <a:sy n="79" d="100"/>
        </p:scale>
        <p:origin x="821" y="-32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15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don McPhatter" userId="cc59b63c-6959-49da-84e0-c23ba72dd465" providerId="ADAL" clId="{6AB3E3CD-3F69-442B-BA43-133D952DC62D}"/>
    <pc:docChg chg="custSel addSld delSld modSld">
      <pc:chgData name="London McPhatter" userId="cc59b63c-6959-49da-84e0-c23ba72dd465" providerId="ADAL" clId="{6AB3E3CD-3F69-442B-BA43-133D952DC62D}" dt="2026-06-09T12:59:17.381" v="110" actId="20577"/>
      <pc:docMkLst>
        <pc:docMk/>
      </pc:docMkLst>
      <pc:sldChg chg="modSp add mod">
        <pc:chgData name="London McPhatter" userId="cc59b63c-6959-49da-84e0-c23ba72dd465" providerId="ADAL" clId="{6AB3E3CD-3F69-442B-BA43-133D952DC62D}" dt="2026-06-09T12:59:17.381" v="110" actId="20577"/>
        <pc:sldMkLst>
          <pc:docMk/>
          <pc:sldMk cId="3525536213" sldId="276"/>
        </pc:sldMkLst>
        <pc:spChg chg="mod">
          <ac:chgData name="London McPhatter" userId="cc59b63c-6959-49da-84e0-c23ba72dd465" providerId="ADAL" clId="{6AB3E3CD-3F69-442B-BA43-133D952DC62D}" dt="2026-06-09T12:52:04.652" v="47" actId="27636"/>
          <ac:spMkLst>
            <pc:docMk/>
            <pc:sldMk cId="3525536213" sldId="276"/>
            <ac:spMk id="2" creationId="{6BE9CD25-2378-897B-E35C-15AF1FC78D24}"/>
          </ac:spMkLst>
        </pc:spChg>
        <pc:graphicFrameChg chg="mod modGraphic">
          <ac:chgData name="London McPhatter" userId="cc59b63c-6959-49da-84e0-c23ba72dd465" providerId="ADAL" clId="{6AB3E3CD-3F69-442B-BA43-133D952DC62D}" dt="2026-06-09T12:59:17.381" v="110" actId="20577"/>
          <ac:graphicFrameMkLst>
            <pc:docMk/>
            <pc:sldMk cId="3525536213" sldId="276"/>
            <ac:graphicFrameMk id="9" creationId="{0E7C45E9-7A41-84CE-E6B6-1B55F8693AC4}"/>
          </ac:graphicFrameMkLst>
        </pc:graphicFrameChg>
      </pc:sldChg>
      <pc:sldChg chg="addSp del mod">
        <pc:chgData name="London McPhatter" userId="cc59b63c-6959-49da-84e0-c23ba72dd465" providerId="ADAL" clId="{6AB3E3CD-3F69-442B-BA43-133D952DC62D}" dt="2026-06-09T12:51:30.706" v="27" actId="2696"/>
        <pc:sldMkLst>
          <pc:docMk/>
          <pc:sldMk cId="74282955" sldId="286"/>
        </pc:sldMkLst>
        <pc:picChg chg="add">
          <ac:chgData name="London McPhatter" userId="cc59b63c-6959-49da-84e0-c23ba72dd465" providerId="ADAL" clId="{6AB3E3CD-3F69-442B-BA43-133D952DC62D}" dt="2026-06-09T12:51:20.488" v="26" actId="22"/>
          <ac:picMkLst>
            <pc:docMk/>
            <pc:sldMk cId="74282955" sldId="286"/>
            <ac:picMk id="5" creationId="{5A51044D-537F-7CCB-0886-F209702F1AB9}"/>
          </ac:picMkLst>
        </pc:picChg>
      </pc:sldChg>
      <pc:sldChg chg="modSp mod">
        <pc:chgData name="London McPhatter" userId="cc59b63c-6959-49da-84e0-c23ba72dd465" providerId="ADAL" clId="{6AB3E3CD-3F69-442B-BA43-133D952DC62D}" dt="2026-06-09T12:51:12.256" v="25" actId="255"/>
        <pc:sldMkLst>
          <pc:docMk/>
          <pc:sldMk cId="3033542654" sldId="287"/>
        </pc:sldMkLst>
        <pc:spChg chg="mod">
          <ac:chgData name="London McPhatter" userId="cc59b63c-6959-49da-84e0-c23ba72dd465" providerId="ADAL" clId="{6AB3E3CD-3F69-442B-BA43-133D952DC62D}" dt="2026-06-09T12:51:12.256" v="25" actId="255"/>
          <ac:spMkLst>
            <pc:docMk/>
            <pc:sldMk cId="3033542654" sldId="287"/>
            <ac:spMk id="4" creationId="{65DD9B22-B9C3-20AC-8540-BADBACF26864}"/>
          </ac:spMkLst>
        </pc:spChg>
      </pc:sldChg>
    </pc:docChg>
  </pc:docChgLst>
  <pc:docChgLst>
    <pc:chgData name="Betsy Ardizoni" userId="S::eardizoni@mfhs.org::16611d26-1eee-49cb-8e9d-b6584be78edc" providerId="AD" clId="Web-{539B1BEB-2472-3648-CC14-F007E60633D2}"/>
    <pc:docChg chg="modSld">
      <pc:chgData name="Betsy Ardizoni" userId="S::eardizoni@mfhs.org::16611d26-1eee-49cb-8e9d-b6584be78edc" providerId="AD" clId="Web-{539B1BEB-2472-3648-CC14-F007E60633D2}" dt="2026-06-09T18:22:42.175" v="17"/>
      <pc:docMkLst>
        <pc:docMk/>
      </pc:docMkLst>
      <pc:sldChg chg="delSp">
        <pc:chgData name="Betsy Ardizoni" userId="S::eardizoni@mfhs.org::16611d26-1eee-49cb-8e9d-b6584be78edc" providerId="AD" clId="Web-{539B1BEB-2472-3648-CC14-F007E60633D2}" dt="2026-06-09T17:49:22.122" v="0"/>
        <pc:sldMkLst>
          <pc:docMk/>
          <pc:sldMk cId="991118748" sldId="273"/>
        </pc:sldMkLst>
        <pc:spChg chg="del">
          <ac:chgData name="Betsy Ardizoni" userId="S::eardizoni@mfhs.org::16611d26-1eee-49cb-8e9d-b6584be78edc" providerId="AD" clId="Web-{539B1BEB-2472-3648-CC14-F007E60633D2}" dt="2026-06-09T17:49:22.122" v="0"/>
          <ac:spMkLst>
            <pc:docMk/>
            <pc:sldMk cId="991118748" sldId="273"/>
            <ac:spMk id="4" creationId="{CDFB0118-0FCF-B006-EA10-23C242F980A4}"/>
          </ac:spMkLst>
        </pc:spChg>
      </pc:sldChg>
      <pc:sldChg chg="modSp">
        <pc:chgData name="Betsy Ardizoni" userId="S::eardizoni@mfhs.org::16611d26-1eee-49cb-8e9d-b6584be78edc" providerId="AD" clId="Web-{539B1BEB-2472-3648-CC14-F007E60633D2}" dt="2026-06-09T17:49:54.138" v="3" actId="20577"/>
        <pc:sldMkLst>
          <pc:docMk/>
          <pc:sldMk cId="593521263" sldId="275"/>
        </pc:sldMkLst>
        <pc:spChg chg="mod">
          <ac:chgData name="Betsy Ardizoni" userId="S::eardizoni@mfhs.org::16611d26-1eee-49cb-8e9d-b6584be78edc" providerId="AD" clId="Web-{539B1BEB-2472-3648-CC14-F007E60633D2}" dt="2026-06-09T17:49:54.138" v="3" actId="20577"/>
          <ac:spMkLst>
            <pc:docMk/>
            <pc:sldMk cId="593521263" sldId="275"/>
            <ac:spMk id="5" creationId="{E7B73774-520E-6B7F-642B-7002331201B5}"/>
          </ac:spMkLst>
        </pc:spChg>
      </pc:sldChg>
      <pc:sldChg chg="modSp">
        <pc:chgData name="Betsy Ardizoni" userId="S::eardizoni@mfhs.org::16611d26-1eee-49cb-8e9d-b6584be78edc" providerId="AD" clId="Web-{539B1BEB-2472-3648-CC14-F007E60633D2}" dt="2026-06-09T18:22:42.175" v="17"/>
        <pc:sldMkLst>
          <pc:docMk/>
          <pc:sldMk cId="3525536213" sldId="276"/>
        </pc:sldMkLst>
        <pc:spChg chg="mod">
          <ac:chgData name="Betsy Ardizoni" userId="S::eardizoni@mfhs.org::16611d26-1eee-49cb-8e9d-b6584be78edc" providerId="AD" clId="Web-{539B1BEB-2472-3648-CC14-F007E60633D2}" dt="2026-06-09T18:02:30.608" v="9" actId="14100"/>
          <ac:spMkLst>
            <pc:docMk/>
            <pc:sldMk cId="3525536213" sldId="276"/>
            <ac:spMk id="2" creationId="{6BE9CD25-2378-897B-E35C-15AF1FC78D24}"/>
          </ac:spMkLst>
        </pc:spChg>
        <pc:graphicFrameChg chg="mod modGraphic">
          <ac:chgData name="Betsy Ardizoni" userId="S::eardizoni@mfhs.org::16611d26-1eee-49cb-8e9d-b6584be78edc" providerId="AD" clId="Web-{539B1BEB-2472-3648-CC14-F007E60633D2}" dt="2026-06-09T18:22:42.175" v="17"/>
          <ac:graphicFrameMkLst>
            <pc:docMk/>
            <pc:sldMk cId="3525536213" sldId="276"/>
            <ac:graphicFrameMk id="9" creationId="{0E7C45E9-7A41-84CE-E6B6-1B55F8693AC4}"/>
          </ac:graphicFrameMkLst>
        </pc:graphicFrameChg>
      </pc:sldChg>
    </pc:docChg>
  </pc:docChgLst>
  <pc:docChgLst>
    <pc:chgData name="Betsy Ardizoni" userId="S::eardizoni@mfhs.org::16611d26-1eee-49cb-8e9d-b6584be78edc" providerId="AD" clId="Web-{7EC105F2-CDE9-53BF-E4A9-BF960B943BF4}"/>
    <pc:docChg chg="modSld">
      <pc:chgData name="Betsy Ardizoni" userId="S::eardizoni@mfhs.org::16611d26-1eee-49cb-8e9d-b6584be78edc" providerId="AD" clId="Web-{7EC105F2-CDE9-53BF-E4A9-BF960B943BF4}" dt="2026-06-09T19:28:45.072" v="16" actId="1076"/>
      <pc:docMkLst>
        <pc:docMk/>
      </pc:docMkLst>
      <pc:sldChg chg="modSp">
        <pc:chgData name="Betsy Ardizoni" userId="S::eardizoni@mfhs.org::16611d26-1eee-49cb-8e9d-b6584be78edc" providerId="AD" clId="Web-{7EC105F2-CDE9-53BF-E4A9-BF960B943BF4}" dt="2026-06-09T19:28:45.072" v="16" actId="1076"/>
        <pc:sldMkLst>
          <pc:docMk/>
          <pc:sldMk cId="3525536213" sldId="276"/>
        </pc:sldMkLst>
        <pc:spChg chg="mod">
          <ac:chgData name="Betsy Ardizoni" userId="S::eardizoni@mfhs.org::16611d26-1eee-49cb-8e9d-b6584be78edc" providerId="AD" clId="Web-{7EC105F2-CDE9-53BF-E4A9-BF960B943BF4}" dt="2026-06-09T19:28:45.072" v="16" actId="1076"/>
          <ac:spMkLst>
            <pc:docMk/>
            <pc:sldMk cId="3525536213" sldId="276"/>
            <ac:spMk id="2" creationId="{6BE9CD25-2378-897B-E35C-15AF1FC78D24}"/>
          </ac:spMkLst>
        </pc:spChg>
        <pc:graphicFrameChg chg="modGraphic">
          <ac:chgData name="Betsy Ardizoni" userId="S::eardizoni@mfhs.org::16611d26-1eee-49cb-8e9d-b6584be78edc" providerId="AD" clId="Web-{7EC105F2-CDE9-53BF-E4A9-BF960B943BF4}" dt="2026-06-09T19:27:33.604" v="0"/>
          <ac:graphicFrameMkLst>
            <pc:docMk/>
            <pc:sldMk cId="3525536213" sldId="276"/>
            <ac:graphicFrameMk id="9" creationId="{0E7C45E9-7A41-84CE-E6B6-1B55F8693AC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1B5F65-F7B7-8E0A-7FCA-AD489F33ED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D6773-9DE3-14F2-B145-69E691D6A3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5FE4-5577-4F0B-AF46-B274F635DD0C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29A96-C6A9-8A43-7742-C0D19A4DAD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3579A-3BE8-CB1F-8192-D86DDE659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8193-E842-46A6-8A6B-A8C57B8A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E7185-07F9-45E1-9C29-85D981BC6A78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9857-EC2D-4ADF-B310-4BB87552C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Focused on barriers facing pregnant and postpartum families in rural counties, especially travel distance, limited providers, and maternity care deserts.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remains a significant barrier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across multiple counties, with limited or nonexistent Uber, taxi, and public transportation options—particularly for prenatal, high‑risk, and delivery care.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Wyoming County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submitted a mini‑grant application to pilot a transportation support program using Uber Health, local taxi services, and gas cards. This pilot has the potential to serve as a model for other counties if successful.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discussed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EMS‑based non‑emergency medical transportation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possible approach, including learning from the Lancaster EMS model.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and community‑based ideas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were shared (peer ride‑sharing, neighbor support, volunteer drivers), which may be longer‑term strategies.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41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60164-9863-E5F0-C6B7-2103B56EB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DCFABF-A1F3-9216-EFB4-5D9A1EE20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6D0FF-11C4-47E3-CE4D-268BE4368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19346-2B9A-08B9-F878-E32D31C33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38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C0EA5-7DE2-9EDE-7B14-8CD43825E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0BD95C-2AB0-E142-06D9-FCCEF5FE3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1FD4F2-C221-CB3F-E355-ECEFFEF2E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Transportation remains a significant barrier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across multiple counties, with limited or nonexistent Uber, taxi, and public transportation options—particularly for prenatal, high‑risk, and delivery care.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Wyoming County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submitted a mini‑grant application to pilot a transportation support program using Uber Health, local taxi services, and gas cards. This pilot has the potential to serve as a model for other counties if successful.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discussed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EMS‑based non‑emergency medical transportation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as a possible approach, including learning from the Lancaster EMS model.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Several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 and community‑based ideas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were shared (peer ride‑sharing, neighbor support, volunteer drivers), which may be longer‑term strategies.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56BCB-8BC5-8BD7-9D52-D9F2EC114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4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4F06-00C9-B0AE-4943-C4B374180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AF49A-FA72-0183-A951-5E9815BE06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4B6F0E-9F06-A745-CD22-E30E9C621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800">
                <a:solidFill>
                  <a:srgbClr val="232323"/>
                </a:solidFill>
              </a:defRPr>
            </a:pPr>
            <a:r>
              <a:rPr lang="en-US" sz="1200" dirty="0"/>
              <a:t>Priority Team 4 centered its work on piloting transportation support and sharing trusted existing maternal health resources. A key takeaway from early meetings was that rural access challenges look different from county to county, so solutions must be flexible and practical.</a:t>
            </a:r>
          </a:p>
          <a:p>
            <a:pPr>
              <a:spcAft>
                <a:spcPts val="800"/>
              </a:spcAft>
              <a:defRPr sz="1800">
                <a:solidFill>
                  <a:srgbClr val="232323"/>
                </a:solidFill>
              </a:defRPr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5E179-EA7C-E84A-639E-EB05CFB2F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1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Lancaster EMS non-emergency medical transportation. Wheel chair vans and ambulances to safely transfer patients to hospital discharges, medical appointments.    They are employees not volunteers. Not enough personnel in volunteer services</a:t>
            </a:r>
          </a:p>
          <a:p>
            <a:r>
              <a:rPr lang="en-US" sz="1600" dirty="0"/>
              <a:t>MA-</a:t>
            </a:r>
            <a:r>
              <a:rPr lang="en-US" sz="1600" dirty="0" err="1"/>
              <a:t>Trsnportation</a:t>
            </a:r>
            <a:r>
              <a:rPr lang="en-US" sz="1600" dirty="0"/>
              <a:t> services available in </a:t>
            </a:r>
            <a:r>
              <a:rPr lang="en-US" sz="1600" dirty="0" err="1"/>
              <a:t>Countys</a:t>
            </a:r>
            <a:r>
              <a:rPr lang="en-US" sz="1600" dirty="0"/>
              <a:t>: </a:t>
            </a:r>
            <a:r>
              <a:rPr lang="en-US" sz="1600" dirty="0" err="1"/>
              <a:t>circulour</a:t>
            </a:r>
            <a:r>
              <a:rPr lang="en-US" sz="1600" dirty="0"/>
              <a:t> route that can make it difficult for mothers and babies. </a:t>
            </a:r>
          </a:p>
          <a:p>
            <a:r>
              <a:rPr lang="en-US" sz="1600" dirty="0" err="1"/>
              <a:t>Trsntional</a:t>
            </a:r>
            <a:r>
              <a:rPr lang="en-US" sz="1600" dirty="0"/>
              <a:t> Rideshare: Uber/Lift/Taxi : </a:t>
            </a:r>
            <a:r>
              <a:rPr lang="en-US" sz="1600" dirty="0" err="1"/>
              <a:t>Lmited</a:t>
            </a:r>
            <a:r>
              <a:rPr lang="en-US" sz="1600" dirty="0"/>
              <a:t> </a:t>
            </a:r>
            <a:r>
              <a:rPr lang="en-US" sz="1600" dirty="0" err="1"/>
              <a:t>Availablity</a:t>
            </a:r>
            <a:r>
              <a:rPr lang="en-US" sz="1600" dirty="0"/>
              <a:t> in rural areas. </a:t>
            </a:r>
          </a:p>
          <a:p>
            <a:r>
              <a:rPr lang="en-US" sz="1600" dirty="0"/>
              <a:t>Volunteers:  who organizes, what is </a:t>
            </a:r>
            <a:r>
              <a:rPr lang="en-US" sz="1600" dirty="0" err="1"/>
              <a:t>liablity</a:t>
            </a:r>
            <a:r>
              <a:rPr lang="en-US" sz="1600" dirty="0"/>
              <a:t>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1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E80CB-7434-EBD4-F71E-BC2629063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951F8-E4AC-A2AD-7B51-09D045833B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23CE12-8223-BBD0-B5EC-EA12D3C7B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Just WC now…</a:t>
            </a:r>
          </a:p>
          <a:p>
            <a:r>
              <a:rPr lang="en-US" sz="1600" dirty="0"/>
              <a:t>NFP, C&amp;Y, PAT, HS, EHS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1AFA2-4D4F-B2CB-222A-37606861F2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1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E5CC7-CFCA-EEAA-79E5-F5DB9A0B8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F20777-D0C8-E42C-70CE-D0F22CF3DE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08AE59-1A10-E66C-067F-726D1612E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err="1"/>
              <a:t>Althgouh</a:t>
            </a:r>
            <a:r>
              <a:rPr lang="en-US" sz="1600" dirty="0"/>
              <a:t> Coalition working with many rural counties, only in Wyoming County now</a:t>
            </a:r>
          </a:p>
          <a:p>
            <a:endParaRPr lang="en-US" sz="1600" dirty="0"/>
          </a:p>
          <a:p>
            <a:r>
              <a:rPr lang="en-US" sz="1600" dirty="0"/>
              <a:t>Who </a:t>
            </a:r>
            <a:r>
              <a:rPr lang="en-US" sz="1600" dirty="0" err="1"/>
              <a:t>Coordiations</a:t>
            </a:r>
            <a:r>
              <a:rPr lang="en-US" sz="1600" dirty="0"/>
              <a:t>, who is lead agency.  I used HS because I work for </a:t>
            </a:r>
            <a:r>
              <a:rPr lang="en-US" sz="1600" dirty="0" err="1"/>
              <a:t>thim</a:t>
            </a:r>
            <a:r>
              <a:rPr lang="en-US" sz="1600" dirty="0"/>
              <a:t> and it was an easy lift.  Not the case everywhere.</a:t>
            </a:r>
          </a:p>
          <a:p>
            <a:r>
              <a:rPr lang="en-US" sz="1600" dirty="0"/>
              <a:t>Money </a:t>
            </a:r>
            <a:r>
              <a:rPr lang="en-US" sz="1600" dirty="0" err="1"/>
              <a:t>money</a:t>
            </a:r>
            <a:r>
              <a:rPr lang="en-US" sz="1600" dirty="0"/>
              <a:t> </a:t>
            </a:r>
            <a:r>
              <a:rPr lang="en-US" sz="1600" dirty="0" err="1"/>
              <a:t>money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0A55A-A4A2-FA6D-481B-665AAA9FB1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9857-EC2D-4ADF-B310-4BB87552C2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4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7615-B97C-442D-E630-96CA891FF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3ADD0-F5B9-123C-6114-D07FACA42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74B2-F6A1-CCE6-66D7-91ADEA74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98C8E-4FD9-90FF-B045-2667345A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0231E-1387-A94E-3698-5B7A98D6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4FCF-69FE-52D9-820D-061E6E45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08A6D-9E74-7207-6B57-7503B9464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A9140-4A10-AC9C-57F3-26DAB5DE2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67EB-D313-F826-2757-3FDCF4B18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9C0D-5D96-82BC-39AD-C14EAD90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0C4110-D07E-F496-BE4B-E6750921F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5113E-7D1F-330C-9E64-4CA9D6368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ACE6D-5ED5-311D-9F91-D19E70C75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2B9DF-3F12-3DD6-701A-E7A30726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43F4-7970-303E-4749-8E46B263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F0BF-ADE1-B4E4-A965-F8DA0B00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66DBD-ADD4-B86A-7C84-EE2B6CF8F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88E1-FC89-52C9-4D54-A1DFFFE8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A072-8D96-6DB7-8445-1F714A12E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75468-AE3B-F19B-7CD8-5D6D4B454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E6D46-B40F-F46C-DB55-3120F0F6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6DCC9-BB8D-E8FE-B71E-986E531E2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4EECA-A13C-112C-35F7-78D30D30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A81CB-C693-7EFA-57FD-C7E7526B2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FED5-E604-C905-3D34-584FCBC4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EFE5-CBCB-CCFB-139B-9E73934A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F3BA-187D-9998-4422-E06B49FEA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DB000-B84A-4F8C-2EE0-96F63A4A0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D3C7C-8E56-0D5E-DCDA-17D94503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F1729-6A3A-44DF-F039-40FEE193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562A9-9487-7543-811A-8F3988FBF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6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0DF6D-F046-9F69-D2B4-EA513E5E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450F4-E469-A1DA-CE6D-206F093B8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2AB05-264E-90E5-DD20-66F899F2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3337E-F701-EF31-84DC-37F38EAF5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0014DB-5BC1-8DB9-838F-7E613506A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D09648-24CA-FE76-D42A-DE0C8C0F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9E9D2-FB99-58F1-6504-2BD57655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5B36A-F132-D5B8-1DEA-7183B3157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6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6B11-77FF-3122-4160-5FE47433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31959-9D64-90CC-A63C-E20566BC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E35B5-8E62-C26E-A0AD-EFACD1A7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24EC7-A872-29F7-0FEC-5A2E11A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7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EA5CD3-4CC9-A8A6-6A2B-351D27CD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F7F08-C698-42FF-BACD-9B1CB6F0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CDBA2-1067-AE0B-A48C-D22910BF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AC92-B1C0-0006-6B30-E1893264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92B0E-9AA0-DFFC-C85A-858770456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CCCB9D-176C-6AF2-5DFC-65B663863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52B00B-74D6-7C2A-E336-C2A9791A9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CA5DB-2849-24C1-D25E-4FDE2FB6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BADB5-FBA1-FD07-7F36-C7BA66F3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21D9-C828-ABB4-A39D-A95309CB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E309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7EB8CF-2FD5-D0F2-DCEF-E4318B50E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4C1A2-5ACB-6E7B-56CE-167F2048A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44482-B18E-EBFB-BB44-A57903E94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48985-C866-3514-8860-E24B1B8E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B3FC2-8438-C8B8-CE12-38ACF846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15FCB-C0D9-76B0-2001-66776FF24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5A807-8A02-C394-5A47-3D858E49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C7E0-55C8-2961-F2A0-876DF6E0D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CD19B0-2BA5-4123-B090-F5055FAF5C46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8CE39-9FDF-89C3-536F-562D8E8C9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1EDDF-1F7C-829F-67F5-21E093C68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D8E1C8-B1C4-495E-BB2D-769D5D479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DD9B22-B9C3-20AC-8540-BADBACF26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953" y="657603"/>
            <a:ext cx="10410092" cy="207150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Aft>
                <a:spcPts val="1800"/>
              </a:spcAft>
            </a:pPr>
            <a:r>
              <a:rPr lang="en-US" sz="5400" b="1" dirty="0">
                <a:solidFill>
                  <a:srgbClr val="2E3091"/>
                </a:solidFill>
              </a:rPr>
              <a:t>Northeast Regional Maternal</a:t>
            </a:r>
            <a:br>
              <a:rPr lang="en-US" sz="5400" b="1" dirty="0">
                <a:solidFill>
                  <a:srgbClr val="2E3091"/>
                </a:solidFill>
              </a:rPr>
            </a:br>
            <a:r>
              <a:rPr lang="en-US" sz="5400" b="1" dirty="0">
                <a:solidFill>
                  <a:srgbClr val="2E3091"/>
                </a:solidFill>
              </a:rPr>
              <a:t>Health Coalition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73D41A-9EFB-5468-C9BF-BF48D6691204}"/>
              </a:ext>
            </a:extLst>
          </p:cNvPr>
          <p:cNvSpPr txBox="1">
            <a:spLocks/>
          </p:cNvSpPr>
          <p:nvPr/>
        </p:nvSpPr>
        <p:spPr>
          <a:xfrm>
            <a:off x="702310" y="3721126"/>
            <a:ext cx="10787380" cy="2576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5400" b="1" dirty="0">
                <a:solidFill>
                  <a:srgbClr val="2E3091"/>
                </a:solidFill>
              </a:rPr>
              <a:t>Priority Team 4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800" b="1" dirty="0">
                <a:solidFill>
                  <a:srgbClr val="2E3091"/>
                </a:solidFill>
              </a:rPr>
              <a:t>Improving Rural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3800" b="1" dirty="0">
                <a:solidFill>
                  <a:srgbClr val="2E3091"/>
                </a:solidFill>
              </a:rPr>
              <a:t>Health Maternity Care Deserts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B17AD7-6E29-B451-45BE-45E210250186}"/>
              </a:ext>
            </a:extLst>
          </p:cNvPr>
          <p:cNvCxnSpPr/>
          <p:nvPr/>
        </p:nvCxnSpPr>
        <p:spPr>
          <a:xfrm>
            <a:off x="3334264" y="3225114"/>
            <a:ext cx="5523471" cy="0"/>
          </a:xfrm>
          <a:prstGeom prst="line">
            <a:avLst/>
          </a:prstGeom>
          <a:ln>
            <a:solidFill>
              <a:srgbClr val="B04F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54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764E-27FC-3BB4-3540-6471683DA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60" y="475455"/>
            <a:ext cx="10787380" cy="1636395"/>
          </a:xfrm>
        </p:spPr>
        <p:txBody>
          <a:bodyPr>
            <a:normAutofit fontScale="90000"/>
          </a:bodyPr>
          <a:lstStyle/>
          <a:p>
            <a:pPr>
              <a:lnSpc>
                <a:spcPts val="5200"/>
              </a:lnSpc>
              <a:spcAft>
                <a:spcPts val="2400"/>
              </a:spcAft>
            </a:pPr>
            <a:r>
              <a:rPr lang="en-US" b="1" dirty="0">
                <a:solidFill>
                  <a:srgbClr val="2E3091"/>
                </a:solidFill>
              </a:rPr>
              <a:t>Priority Team 4:</a:t>
            </a:r>
            <a:br>
              <a:rPr lang="en-US" b="1" dirty="0">
                <a:solidFill>
                  <a:srgbClr val="2E3091"/>
                </a:solidFill>
              </a:rPr>
            </a:br>
            <a:r>
              <a:rPr lang="en-US" sz="3800" b="1" dirty="0">
                <a:solidFill>
                  <a:srgbClr val="2E3091"/>
                </a:solidFill>
              </a:rPr>
              <a:t>Improving Rural Health Maternity Care Deserts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EEB4E-080C-A9CC-3B30-192A0B367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10" y="2392211"/>
            <a:ext cx="10317480" cy="4217830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What barriers do rural families face?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What We’ve Learned/Explored. 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What We’ve Built.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What Are Limitations/Barriers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3600" dirty="0"/>
              <a:t>What’s Next?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77181-EA26-3238-87AF-A99659534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7212B7C-87D5-222F-04DC-34D96C5E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93" y="0"/>
            <a:ext cx="10797208" cy="1899912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100" b="1" dirty="0"/>
              <a:t>What barriers do rural families face? 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5BA80A-FA60-834B-61C5-C933B417E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5339" y="1257368"/>
            <a:ext cx="10472662" cy="962444"/>
          </a:xfrm>
        </p:spPr>
        <p:txBody>
          <a:bodyPr>
            <a:normAutofit/>
          </a:bodyPr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3200" dirty="0"/>
              <a:t>Lack of services within rural communities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6" name="Picture 15" descr="2,970 Doctor And Pregnant Consultation Stock Vectors and Vector Art |  Shutterstock">
            <a:extLst>
              <a:ext uri="{FF2B5EF4-FFF2-40B4-BE49-F238E27FC236}">
                <a16:creationId xmlns:a16="http://schemas.microsoft.com/office/drawing/2014/main" id="{E9032A41-B4AF-E265-9F85-404C14790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0" b="98507" l="10000" r="90000">
                        <a14:foregroundMark x1="32386" y1="8657" x2="36143" y2="8245"/>
                        <a14:foregroundMark x1="29667" y1="8955" x2="32386" y2="8657"/>
                        <a14:foregroundMark x1="20667" y1="89851" x2="25500" y2="94925"/>
                        <a14:foregroundMark x1="25500" y1="94925" x2="27000" y2="98507"/>
                        <a14:foregroundMark x1="27333" y1="84478" x2="30000" y2="97910"/>
                        <a14:foregroundMark x1="30000" y1="97910" x2="38000" y2="94328"/>
                        <a14:foregroundMark x1="38000" y1="94328" x2="26167" y2="92537"/>
                        <a14:foregroundMark x1="26167" y1="92537" x2="34000" y2="96716"/>
                        <a14:foregroundMark x1="34000" y1="96716" x2="28333" y2="90746"/>
                        <a14:foregroundMark x1="28333" y1="90746" x2="37500" y2="91642"/>
                        <a14:foregroundMark x1="37500" y1="91642" x2="39833" y2="91343"/>
                        <a14:foregroundMark x1="74833" y1="45075" x2="76167" y2="56119"/>
                        <a14:foregroundMark x1="76167" y1="56119" x2="69167" y2="60896"/>
                        <a14:foregroundMark x1="69167" y1="60896" x2="68333" y2="60896"/>
                        <a14:foregroundMark x1="70833" y1="74328" x2="73333" y2="96418"/>
                        <a14:foregroundMark x1="61833" y1="71343" x2="62167" y2="98209"/>
                        <a14:foregroundMark x1="62500" y1="43284" x2="61333" y2="47463"/>
                        <a14:foregroundMark x1="59333" y1="50746" x2="53500" y2="50448"/>
                        <a14:foregroundMark x1="53500" y1="50448" x2="53500" y2="50448"/>
                        <a14:foregroundMark x1="64500" y1="40896" x2="63833" y2="45373"/>
                        <a14:foregroundMark x1="70833" y1="40000" x2="70500" y2="42985"/>
                        <a14:backgroundMark x1="29500" y1="8955" x2="29833" y2="8657"/>
                        <a14:backgroundMark x1="30167" y1="8657" x2="30167" y2="8657"/>
                        <a14:backgroundMark x1="36500" y1="8060" x2="39500" y2="9254"/>
                        <a14:backgroundMark x1="36500" y1="8060" x2="36000" y2="7761"/>
                        <a14:backgroundMark x1="30667" y1="8657" x2="30667" y2="8657"/>
                        <a14:backgroundMark x1="35500" y1="8060" x2="35500" y2="8060"/>
                        <a14:backgroundMark x1="21376" y1="41234" x2="21333" y2="42687"/>
                        <a14:backgroundMark x1="21667" y1="31343" x2="21509" y2="36718"/>
                        <a14:backgroundMark x1="21333" y1="42687" x2="18833" y2="48060"/>
                        <a14:backgroundMark x1="21000" y1="36418" x2="21500" y2="42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3070" y="2334623"/>
            <a:ext cx="8251581" cy="460713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7DB0DD3-1CE7-31E3-EE65-5C296CD698FA}"/>
              </a:ext>
            </a:extLst>
          </p:cNvPr>
          <p:cNvSpPr txBox="1">
            <a:spLocks/>
          </p:cNvSpPr>
          <p:nvPr/>
        </p:nvSpPr>
        <p:spPr>
          <a:xfrm>
            <a:off x="7182463" y="2280293"/>
            <a:ext cx="4343141" cy="4326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None/>
              <a:tabLst>
                <a:tab pos="517525" algn="l"/>
              </a:tabLst>
            </a:pPr>
            <a:r>
              <a:rPr lang="en-US" sz="3000" dirty="0">
                <a:latin typeface="+mj-lt"/>
              </a:rPr>
              <a:t>Physical Health</a:t>
            </a:r>
          </a:p>
          <a:p>
            <a:pPr marL="457200" lvl="1" indent="-231775">
              <a:lnSpc>
                <a:spcPct val="130000"/>
              </a:lnSpc>
              <a:spcBef>
                <a:spcPts val="300"/>
              </a:spcBef>
              <a:tabLst>
                <a:tab pos="517525" algn="l"/>
              </a:tabLst>
            </a:pPr>
            <a:r>
              <a:rPr lang="en-US" sz="3000" dirty="0">
                <a:latin typeface="+mj-lt"/>
              </a:rPr>
              <a:t>	Maternal</a:t>
            </a:r>
          </a:p>
          <a:p>
            <a:pPr marL="457200" lvl="1" indent="-231775">
              <a:lnSpc>
                <a:spcPct val="130000"/>
              </a:lnSpc>
              <a:spcBef>
                <a:spcPts val="300"/>
              </a:spcBef>
              <a:tabLst>
                <a:tab pos="517525" algn="l"/>
              </a:tabLst>
            </a:pPr>
            <a:r>
              <a:rPr lang="en-US" sz="3000" dirty="0">
                <a:latin typeface="+mj-lt"/>
              </a:rPr>
              <a:t>	General</a:t>
            </a:r>
          </a:p>
          <a:p>
            <a:pPr marL="457200" lvl="1" indent="-231775">
              <a:lnSpc>
                <a:spcPct val="130000"/>
              </a:lnSpc>
              <a:spcBef>
                <a:spcPts val="300"/>
              </a:spcBef>
              <a:tabLst>
                <a:tab pos="517525" algn="l"/>
              </a:tabLst>
            </a:pPr>
            <a:r>
              <a:rPr lang="en-US" sz="3000" dirty="0">
                <a:latin typeface="+mj-lt"/>
              </a:rPr>
              <a:t>	Specialties </a:t>
            </a:r>
          </a:p>
          <a:p>
            <a:pPr marL="0" lvl="1" inden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None/>
              <a:tabLst>
                <a:tab pos="517525" algn="l"/>
              </a:tabLst>
            </a:pPr>
            <a:r>
              <a:rPr lang="en-US" sz="3000" dirty="0">
                <a:latin typeface="+mj-lt"/>
              </a:rPr>
              <a:t>Mental Health</a:t>
            </a:r>
          </a:p>
          <a:p>
            <a:pPr marL="0" lvl="1" indent="0">
              <a:lnSpc>
                <a:spcPct val="130000"/>
              </a:lnSpc>
              <a:spcBef>
                <a:spcPts val="300"/>
              </a:spcBef>
              <a:buFont typeface="Arial" panose="020B0604020202020204" pitchFamily="34" charset="0"/>
              <a:buNone/>
              <a:tabLst>
                <a:tab pos="517525" algn="l"/>
              </a:tabLst>
            </a:pPr>
            <a:r>
              <a:rPr lang="en-US" sz="3000" dirty="0">
                <a:latin typeface="+mj-lt"/>
              </a:rPr>
              <a:t>Dental</a:t>
            </a:r>
          </a:p>
          <a:p>
            <a:pPr marL="0" lvl="1" indent="0">
              <a:lnSpc>
                <a:spcPct val="130000"/>
              </a:lnSpc>
              <a:buFont typeface="Arial" panose="020B0604020202020204" pitchFamily="34" charset="0"/>
              <a:buNone/>
              <a:tabLst>
                <a:tab pos="517525" algn="l"/>
              </a:tabLst>
            </a:pPr>
            <a:endParaRPr lang="en-US" sz="1200" dirty="0"/>
          </a:p>
          <a:p>
            <a:pPr marL="0" lvl="1" indent="0">
              <a:lnSpc>
                <a:spcPct val="130000"/>
              </a:lnSpc>
              <a:buFont typeface="Arial" panose="020B0604020202020204" pitchFamily="34" charset="0"/>
              <a:buNone/>
              <a:tabLst>
                <a:tab pos="517525" algn="l"/>
              </a:tabLst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7811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798AB-2613-A4B8-10BC-F0D63CE8F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8EA4A2-07FD-5EF7-67EB-6EFF1C717F73}"/>
              </a:ext>
            </a:extLst>
          </p:cNvPr>
          <p:cNvSpPr txBox="1">
            <a:spLocks/>
          </p:cNvSpPr>
          <p:nvPr/>
        </p:nvSpPr>
        <p:spPr>
          <a:xfrm>
            <a:off x="1023361" y="-10095"/>
            <a:ext cx="10797208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E30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sz="3100" dirty="0"/>
              <a:t>What barriers do rural families face?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E8482-2C14-B2FF-27D5-E975F127B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6463402" y="2837185"/>
            <a:ext cx="4942644" cy="3193674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59240C-F3D6-FBC6-72A4-B9E5AA0DF6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3051"/>
          <a:stretch/>
        </p:blipFill>
        <p:spPr>
          <a:xfrm>
            <a:off x="441951" y="2391006"/>
            <a:ext cx="6317108" cy="3801899"/>
          </a:xfrm>
          <a:prstGeom prst="rect">
            <a:avLst/>
          </a:prstGeom>
          <a:effectLst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F3E5B54-715A-2288-7A84-6B3458C2E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7907" y="1218237"/>
            <a:ext cx="10472662" cy="962444"/>
          </a:xfrm>
        </p:spPr>
        <p:txBody>
          <a:bodyPr>
            <a:normAutofit/>
          </a:bodyPr>
          <a:lstStyle/>
          <a:p>
            <a:pPr marL="0" lvl="1" indent="0">
              <a:lnSpc>
                <a:spcPct val="130000"/>
              </a:lnSpc>
              <a:buNone/>
            </a:pPr>
            <a:r>
              <a:rPr lang="en-US" sz="3200" dirty="0"/>
              <a:t>Lack of transportation:  Public and Private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7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5C82-B84F-9BE5-8E6D-A1D4BE62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2884D6-8955-0CC8-CD61-1AADC99A1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7666143" y="3758226"/>
            <a:ext cx="4255786" cy="2749863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039615-3F50-73AE-8A46-729675171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3051"/>
          <a:stretch/>
        </p:blipFill>
        <p:spPr>
          <a:xfrm>
            <a:off x="270071" y="3758226"/>
            <a:ext cx="4702506" cy="2830162"/>
          </a:xfrm>
          <a:prstGeom prst="rect">
            <a:avLst/>
          </a:prstGeom>
          <a:effectLst/>
        </p:spPr>
      </p:pic>
      <p:pic>
        <p:nvPicPr>
          <p:cNvPr id="4" name="Picture 3" descr="2,970 Doctor And Pregnant Consultation Stock Vectors and Vector Art |  Shutterstock">
            <a:extLst>
              <a:ext uri="{FF2B5EF4-FFF2-40B4-BE49-F238E27FC236}">
                <a16:creationId xmlns:a16="http://schemas.microsoft.com/office/drawing/2014/main" id="{AFE7CC63-1E9F-ED4C-B5B1-A4CBDC689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60" b="98507" l="10000" r="90000">
                        <a14:foregroundMark x1="32386" y1="8657" x2="36143" y2="8245"/>
                        <a14:foregroundMark x1="29667" y1="8955" x2="32386" y2="8657"/>
                        <a14:foregroundMark x1="20667" y1="89851" x2="25500" y2="94925"/>
                        <a14:foregroundMark x1="25500" y1="94925" x2="27000" y2="98507"/>
                        <a14:foregroundMark x1="27333" y1="84478" x2="30000" y2="97910"/>
                        <a14:foregroundMark x1="30000" y1="97910" x2="38000" y2="94328"/>
                        <a14:foregroundMark x1="38000" y1="94328" x2="26167" y2="92537"/>
                        <a14:foregroundMark x1="26167" y1="92537" x2="34000" y2="96716"/>
                        <a14:foregroundMark x1="34000" y1="96716" x2="28333" y2="90746"/>
                        <a14:foregroundMark x1="28333" y1="90746" x2="37500" y2="91642"/>
                        <a14:foregroundMark x1="37500" y1="91642" x2="39833" y2="91343"/>
                        <a14:foregroundMark x1="74833" y1="45075" x2="76167" y2="56119"/>
                        <a14:foregroundMark x1="76167" y1="56119" x2="69167" y2="60896"/>
                        <a14:foregroundMark x1="69167" y1="60896" x2="68333" y2="60896"/>
                        <a14:foregroundMark x1="70833" y1="74328" x2="73333" y2="96418"/>
                        <a14:foregroundMark x1="61833" y1="71343" x2="62167" y2="98209"/>
                        <a14:foregroundMark x1="62500" y1="43284" x2="61333" y2="47463"/>
                        <a14:foregroundMark x1="59333" y1="50746" x2="53500" y2="50448"/>
                        <a14:foregroundMark x1="53500" y1="50448" x2="53500" y2="50448"/>
                        <a14:foregroundMark x1="64500" y1="40896" x2="63833" y2="45373"/>
                        <a14:foregroundMark x1="70833" y1="40000" x2="70500" y2="42985"/>
                        <a14:backgroundMark x1="29500" y1="8955" x2="29833" y2="8657"/>
                        <a14:backgroundMark x1="30167" y1="8657" x2="30167" y2="8657"/>
                        <a14:backgroundMark x1="36500" y1="8060" x2="39500" y2="9254"/>
                        <a14:backgroundMark x1="36500" y1="8060" x2="36000" y2="7761"/>
                        <a14:backgroundMark x1="30667" y1="8657" x2="30667" y2="8657"/>
                        <a14:backgroundMark x1="35500" y1="8060" x2="35500" y2="8060"/>
                        <a14:backgroundMark x1="21376" y1="41234" x2="21333" y2="42687"/>
                        <a14:backgroundMark x1="21667" y1="31343" x2="21509" y2="36718"/>
                        <a14:backgroundMark x1="21333" y1="42687" x2="18833" y2="48060"/>
                        <a14:backgroundMark x1="21000" y1="36418" x2="21500" y2="426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8449" y="2748802"/>
            <a:ext cx="4617370" cy="257803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F44188-441A-729F-7512-C4B55696CF78}"/>
              </a:ext>
            </a:extLst>
          </p:cNvPr>
          <p:cNvSpPr txBox="1">
            <a:spLocks/>
          </p:cNvSpPr>
          <p:nvPr/>
        </p:nvSpPr>
        <p:spPr>
          <a:xfrm>
            <a:off x="1142999" y="1405414"/>
            <a:ext cx="10468267" cy="1614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1" indent="-3365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1:  Access to High Quality Care</a:t>
            </a:r>
          </a:p>
          <a:p>
            <a:pPr marL="396875" lvl="1" indent="-3365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dirty="0"/>
              <a:t>5. Expanding and Diversifying the Maternal Health Workforce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5BDC00-8139-0550-F37E-A726121ACD7A}"/>
              </a:ext>
            </a:extLst>
          </p:cNvPr>
          <p:cNvSpPr txBox="1">
            <a:spLocks/>
          </p:cNvSpPr>
          <p:nvPr/>
        </p:nvSpPr>
        <p:spPr>
          <a:xfrm>
            <a:off x="905811" y="678583"/>
            <a:ext cx="10942645" cy="72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E309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400"/>
              </a:spcAft>
            </a:pPr>
            <a:r>
              <a:rPr lang="en-US" sz="3100" dirty="0"/>
              <a:t>What We’ve Learned:  Intersection of Priority Teams</a:t>
            </a:r>
          </a:p>
        </p:txBody>
      </p:sp>
    </p:spTree>
    <p:extLst>
      <p:ext uri="{BB962C8B-B14F-4D97-AF65-F5344CB8AC3E}">
        <p14:creationId xmlns:p14="http://schemas.microsoft.com/office/powerpoint/2010/main" val="7276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4201-4622-94B4-918B-6620E670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77" y="621323"/>
            <a:ext cx="10942645" cy="72683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100" b="1" dirty="0"/>
              <a:t>What We’ve Explored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B73774-520E-6B7F-642B-7002331201B5}"/>
              </a:ext>
            </a:extLst>
          </p:cNvPr>
          <p:cNvSpPr txBox="1">
            <a:spLocks/>
          </p:cNvSpPr>
          <p:nvPr/>
        </p:nvSpPr>
        <p:spPr>
          <a:xfrm>
            <a:off x="1602528" y="1452349"/>
            <a:ext cx="8685432" cy="3073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1" indent="-3365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/>
              <a:t>EMS-Based non-emergency transport</a:t>
            </a:r>
            <a:endParaRPr lang="en-US" sz="1600">
              <a:cs typeface="Poppins"/>
            </a:endParaRPr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/>
              <a:t>Transportation Service</a:t>
            </a:r>
            <a:endParaRPr lang="en-US" sz="1600">
              <a:cs typeface="Poppins"/>
            </a:endParaRPr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/>
              <a:t>Ride Share/Taxi</a:t>
            </a:r>
            <a:endParaRPr lang="en-US" sz="1600">
              <a:cs typeface="Poppins"/>
            </a:endParaRPr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/>
              <a:t>Volunteers</a:t>
            </a:r>
            <a:endParaRPr lang="en-US" sz="1600">
              <a:cs typeface="Poppins"/>
            </a:endParaRPr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F14C16-1490-5410-F2FA-876C045AE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7" y="2506627"/>
            <a:ext cx="6346610" cy="4099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8C6BD9-5018-1D9B-7714-A98742B99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938" y="2441223"/>
            <a:ext cx="6455330" cy="41699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1DB29A-440F-BE4C-E078-6DF9194F9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54" y="2223982"/>
            <a:ext cx="6784168" cy="43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30511-5BF6-2C41-8AF2-36461B80B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EAEEE-41B5-34BC-1589-9602188D6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77" y="621323"/>
            <a:ext cx="10942645" cy="72683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100" b="1" dirty="0"/>
              <a:t>What We’ve Built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4E06EE-EE48-03E3-8D3D-23C39D4BEF73}"/>
              </a:ext>
            </a:extLst>
          </p:cNvPr>
          <p:cNvSpPr txBox="1">
            <a:spLocks/>
          </p:cNvSpPr>
          <p:nvPr/>
        </p:nvSpPr>
        <p:spPr>
          <a:xfrm>
            <a:off x="1108677" y="1400251"/>
            <a:ext cx="8901349" cy="1466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1" indent="-3365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3200" dirty="0"/>
              <a:t>   Pilot program to provide free health care transportation to mothers and children</a:t>
            </a:r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dirty="0"/>
          </a:p>
          <a:p>
            <a:pPr marL="396875" lvl="1" indent="-3365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5D55A399-6563-F738-998B-2139D57AD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62" y="3684623"/>
            <a:ext cx="4502348" cy="293188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072659-14FC-0F29-8647-4002766B3170}"/>
              </a:ext>
            </a:extLst>
          </p:cNvPr>
          <p:cNvSpPr txBox="1">
            <a:spLocks/>
          </p:cNvSpPr>
          <p:nvPr/>
        </p:nvSpPr>
        <p:spPr>
          <a:xfrm>
            <a:off x="1432649" y="2919045"/>
            <a:ext cx="9188459" cy="34525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Regional Maternal Health Coalition funding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WC Human Services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Working with agencies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Gas cards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Local taxi service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r>
              <a:rPr lang="en-US" sz="2800" dirty="0"/>
              <a:t>Uber Health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11A8-9ED5-88BC-CD7B-8D5E8C4C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D6A0-454B-5C01-BC2A-7EE3AE90B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77" y="621323"/>
            <a:ext cx="10942645" cy="726831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100" b="1" dirty="0"/>
              <a:t>What Are the Limitations/Barriers?</a:t>
            </a:r>
          </a:p>
        </p:txBody>
      </p:sp>
      <p:pic>
        <p:nvPicPr>
          <p:cNvPr id="3" name="Content Placeholder 8">
            <a:extLst>
              <a:ext uri="{FF2B5EF4-FFF2-40B4-BE49-F238E27FC236}">
                <a16:creationId xmlns:a16="http://schemas.microsoft.com/office/drawing/2014/main" id="{ABDFD472-46BB-5936-540A-B6875AA3C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62" y="3684623"/>
            <a:ext cx="4502348" cy="293188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801925-3D4D-9119-291B-ED6551FFC636}"/>
              </a:ext>
            </a:extLst>
          </p:cNvPr>
          <p:cNvSpPr txBox="1">
            <a:spLocks/>
          </p:cNvSpPr>
          <p:nvPr/>
        </p:nvSpPr>
        <p:spPr>
          <a:xfrm>
            <a:off x="1374033" y="1500553"/>
            <a:ext cx="9458090" cy="4079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322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Only in one County now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Availability of taxi service in some locations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Ride share cancelling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Coordination to expand to 				other counties</a:t>
            </a:r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/>
              <a:t>$$$</a:t>
            </a:r>
          </a:p>
          <a:p>
            <a:pPr marL="60325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403225" lvl="1" indent="-342900"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CD25-2378-897B-E35C-15AF1FC7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57" y="1711915"/>
            <a:ext cx="9372601" cy="65948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cs typeface="Poppins"/>
              </a:rPr>
              <a:t>Thank You Priority </a:t>
            </a:r>
            <a:r>
              <a:rPr lang="en-US" dirty="0">
                <a:cs typeface="Poppins"/>
              </a:rPr>
              <a:t>Team 4 Coalition Committee Members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E7C45E9-7A41-84CE-E6B6-1B55F8693A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38510"/>
              </p:ext>
            </p:extLst>
          </p:nvPr>
        </p:nvGraphicFramePr>
        <p:xfrm>
          <a:off x="338658" y="543197"/>
          <a:ext cx="3559423" cy="6293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9423">
                  <a:extLst>
                    <a:ext uri="{9D8B030D-6E8A-4147-A177-3AD203B41FA5}">
                      <a16:colId xmlns:a16="http://schemas.microsoft.com/office/drawing/2014/main" val="3099361091"/>
                    </a:ext>
                  </a:extLst>
                </a:gridCol>
              </a:tblGrid>
              <a:tr h="248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ker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Occupation </a:t>
                      </a: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8469190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304099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998994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16842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881006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246474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53936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0430765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0439201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101131"/>
                  </a:ext>
                </a:extLst>
              </a:tr>
              <a:tr h="28349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0602428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254283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  <a:latin typeface="Aptos Narrow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3113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837131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55423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684749"/>
                  </a:ext>
                </a:extLst>
              </a:tr>
              <a:tr h="14520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490363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18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157759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301018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884418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0821328"/>
                  </a:ext>
                </a:extLst>
              </a:tr>
              <a:tr h="23509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effectLst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92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53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FHS 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8990c6-abbf-442e-a1c0-77bf0285365d">
      <Terms xmlns="http://schemas.microsoft.com/office/infopath/2007/PartnerControls"/>
    </lcf76f155ced4ddcb4097134ff3c332f>
    <TaxCatchAll xmlns="33fda230-91ed-48c7-8057-db1f8eac4c9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3241E373346749824B30A497D7B102" ma:contentTypeVersion="18" ma:contentTypeDescription="Create a new document." ma:contentTypeScope="" ma:versionID="4d46c3b933872abb1ceb3f3ed1d635b4">
  <xsd:schema xmlns:xsd="http://www.w3.org/2001/XMLSchema" xmlns:xs="http://www.w3.org/2001/XMLSchema" xmlns:p="http://schemas.microsoft.com/office/2006/metadata/properties" xmlns:ns2="df8990c6-abbf-442e-a1c0-77bf0285365d" xmlns:ns3="33fda230-91ed-48c7-8057-db1f8eac4c92" targetNamespace="http://schemas.microsoft.com/office/2006/metadata/properties" ma:root="true" ma:fieldsID="31d4c8f6b1e491e546b6d6d19c09612f" ns2:_="" ns3:_="">
    <xsd:import namespace="df8990c6-abbf-442e-a1c0-77bf0285365d"/>
    <xsd:import namespace="33fda230-91ed-48c7-8057-db1f8eac4c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990c6-abbf-442e-a1c0-77bf02853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b81dbe-ece4-41b8-9e0a-74c8543bf0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da230-91ed-48c7-8057-db1f8eac4c9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61b929-4969-465c-9f26-cf149c35fea4}" ma:internalName="TaxCatchAll" ma:showField="CatchAllData" ma:web="33fda230-91ed-48c7-8057-db1f8eac4c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10AD59-C1CE-4085-80FE-3B6BB2F7ACE5}">
  <ds:schemaRefs>
    <ds:schemaRef ds:uri="33fda230-91ed-48c7-8057-db1f8eac4c92"/>
    <ds:schemaRef ds:uri="df8990c6-abbf-442e-a1c0-77bf0285365d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97D897-469F-429E-A2FA-A7169DE013EF}">
  <ds:schemaRefs>
    <ds:schemaRef ds:uri="33fda230-91ed-48c7-8057-db1f8eac4c92"/>
    <ds:schemaRef ds:uri="df8990c6-abbf-442e-a1c0-77bf028536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F738002-41F2-430E-A8D9-4B4214F2E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</TotalTime>
  <Words>882</Words>
  <Application>Microsoft Office PowerPoint</Application>
  <PresentationFormat>Widescreen</PresentationFormat>
  <Paragraphs>133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Northeast Regional Maternal Health Coalition</vt:lpstr>
      <vt:lpstr>Priority Team 4: Improving Rural Health Maternity Care Deserts</vt:lpstr>
      <vt:lpstr>What barriers do rural families face? </vt:lpstr>
      <vt:lpstr>PowerPoint Presentation</vt:lpstr>
      <vt:lpstr>PowerPoint Presentation</vt:lpstr>
      <vt:lpstr>What We’ve Explored</vt:lpstr>
      <vt:lpstr>What We’ve Built</vt:lpstr>
      <vt:lpstr>What Are the Limitations/Barriers?</vt:lpstr>
      <vt:lpstr>Thank You Priority Team 4 Coalition Committee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Autumn Bohner</dc:creator>
  <cp:lastModifiedBy>London McPhatter</cp:lastModifiedBy>
  <cp:revision>61</cp:revision>
  <dcterms:created xsi:type="dcterms:W3CDTF">2026-03-04T15:34:51Z</dcterms:created>
  <dcterms:modified xsi:type="dcterms:W3CDTF">2026-06-09T19:28:50Z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0x0101008D3241E373346749824B30A497D7B102</vt:lpwstr>
  </property>
</Properties>
</file>