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changesInfos/changesInfo1.xml" ContentType="application/vnd.ms-powerpoint.changesinfo+xml"/>
  <Override PartName="/ppt/revisionInfo.xml" ContentType="application/vnd.ms-powerpoint.revisioninfo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handoutMasterIdLst>
    <p:handoutMasterId r:id="rId13"/>
  </p:handoutMasterIdLst>
  <p:sldIdLst>
    <p:sldId id="273" r:id="rId5"/>
    <p:sldId id="282" r:id="rId6"/>
    <p:sldId id="276" r:id="rId7"/>
    <p:sldId id="277" r:id="rId8"/>
    <p:sldId id="278" r:id="rId9"/>
    <p:sldId id="280" r:id="rId10"/>
    <p:sldId id="281" r:id="rId11"/>
    <p:sldId id="283" r:id="rId1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  <p:ext uri="{2D200454-40CA-4A62-9FC3-DE9A4176ACB9}">
      <p15:notesGuideLst xmlns:p15="http://schemas.microsoft.com/office/powerpoint/2012/main"/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0811253-5CD7-2A34-BEF0-46CB968CA03E}" name="Cindy Kennedy" initials="CK" userId="S::cindyk@mfhs.org::d573138d-945d-4339-947b-f0043b4482b5" providerId="AD"/>
  <p188:author id="{58F2846C-F1FB-0BD6-C70D-AD341494F5A3}" name="Maria Montoro Edwards" initials="ME" userId="S::mmedwards@mfhs.org::5a8289c0-fd65-4a6f-bc52-3bd33180c60a" providerId="AD"/>
  <p188:author id="{2C549B7C-3B8A-F186-AF64-72E2F781E8B8}" name="Cindy Kennedy" initials="" userId="S::CindyK@mfhs.org::d573138d-945d-4339-947b-f0043b4482b5" providerId="AD"/>
  <p188:author id="{3528BBB6-F1AB-47EE-3760-895541D4B105}" name="Betsy Ardizoni" initials="BA" userId="S::eardizoni@mfhs.org::16611d26-1eee-49cb-8e9d-b6584be78edc" providerId="AD"/>
  <p188:author id="{438097EF-D797-E190-FA1F-62B418AA9FB6}" name="Autumn Bohner" initials="AB" userId="S::abohner@mfhs.org::b8432911-8f76-4d71-ad4d-727704ff5137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2E3091"/>
    <a:srgbClr val="B04FC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467998B5-F544-47D2-909D-88FBFD49C22D}" v="4" dt="2026-06-09T12:45:19.934"/>
    <p1510:client id="{54570DD0-478C-CD00-06C3-875BE63B211A}" v="113" dt="2026-06-09T17:17:30.924"/>
    <p1510:client id="{832ABDF7-6573-40A0-D8CD-07902A50EBF9}" v="105" dt="2026-06-09T19:34:30.84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0" d="100"/>
          <a:sy n="90" d="100"/>
        </p:scale>
        <p:origin x="370" y="6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72" d="100"/>
          <a:sy n="72" d="100"/>
        </p:scale>
        <p:origin x="2155" y="77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6/11/relationships/changesInfo" Target="changesInfos/changesInfo1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20" Type="http://schemas.microsoft.com/office/2018/10/relationships/authors" Target="authors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19" Type="http://schemas.microsoft.com/office/2015/10/relationships/revisionInfo" Target="revisionInfo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London McPhatter" userId="cc59b63c-6959-49da-84e0-c23ba72dd465" providerId="ADAL" clId="{6AB3E3CD-3F69-442B-BA43-133D952DC62D}"/>
    <pc:docChg chg="undo custSel addSld modSld">
      <pc:chgData name="London McPhatter" userId="cc59b63c-6959-49da-84e0-c23ba72dd465" providerId="ADAL" clId="{6AB3E3CD-3F69-442B-BA43-133D952DC62D}" dt="2026-06-09T12:49:53.664" v="352" actId="120"/>
      <pc:docMkLst>
        <pc:docMk/>
      </pc:docMkLst>
      <pc:sldChg chg="addSp delSp modSp mod setBg">
        <pc:chgData name="London McPhatter" userId="cc59b63c-6959-49da-84e0-c23ba72dd465" providerId="ADAL" clId="{6AB3E3CD-3F69-442B-BA43-133D952DC62D}" dt="2026-06-09T12:49:19.525" v="350" actId="26606"/>
        <pc:sldMkLst>
          <pc:docMk/>
          <pc:sldMk cId="991118748" sldId="273"/>
        </pc:sldMkLst>
        <pc:spChg chg="mod">
          <ac:chgData name="London McPhatter" userId="cc59b63c-6959-49da-84e0-c23ba72dd465" providerId="ADAL" clId="{6AB3E3CD-3F69-442B-BA43-133D952DC62D}" dt="2026-06-09T12:49:19.525" v="350" actId="26606"/>
          <ac:spMkLst>
            <pc:docMk/>
            <pc:sldMk cId="991118748" sldId="273"/>
            <ac:spMk id="2" creationId="{2B94764E-27FC-3BB4-3540-6471683DAA35}"/>
          </ac:spMkLst>
        </pc:spChg>
        <pc:spChg chg="mod ord">
          <ac:chgData name="London McPhatter" userId="cc59b63c-6959-49da-84e0-c23ba72dd465" providerId="ADAL" clId="{6AB3E3CD-3F69-442B-BA43-133D952DC62D}" dt="2026-06-09T12:49:19.525" v="350" actId="26606"/>
          <ac:spMkLst>
            <pc:docMk/>
            <pc:sldMk cId="991118748" sldId="273"/>
            <ac:spMk id="3" creationId="{8ABEEB4E-080C-A9CC-3B30-192A0B367904}"/>
          </ac:spMkLst>
        </pc:spChg>
        <pc:spChg chg="add del">
          <ac:chgData name="London McPhatter" userId="cc59b63c-6959-49da-84e0-c23ba72dd465" providerId="ADAL" clId="{6AB3E3CD-3F69-442B-BA43-133D952DC62D}" dt="2026-06-09T12:49:11.314" v="347" actId="26606"/>
          <ac:spMkLst>
            <pc:docMk/>
            <pc:sldMk cId="991118748" sldId="273"/>
            <ac:spMk id="10" creationId="{A8908DB7-C3A6-4FCB-9820-CEE02B398C4A}"/>
          </ac:spMkLst>
        </pc:spChg>
        <pc:spChg chg="add del">
          <ac:chgData name="London McPhatter" userId="cc59b63c-6959-49da-84e0-c23ba72dd465" providerId="ADAL" clId="{6AB3E3CD-3F69-442B-BA43-133D952DC62D}" dt="2026-06-09T12:49:11.314" v="347" actId="26606"/>
          <ac:spMkLst>
            <pc:docMk/>
            <pc:sldMk cId="991118748" sldId="273"/>
            <ac:spMk id="12" creationId="{535742DD-1B16-4E9D-B715-0D74B4574A68}"/>
          </ac:spMkLst>
        </pc:spChg>
        <pc:spChg chg="add del">
          <ac:chgData name="London McPhatter" userId="cc59b63c-6959-49da-84e0-c23ba72dd465" providerId="ADAL" clId="{6AB3E3CD-3F69-442B-BA43-133D952DC62D}" dt="2026-06-09T12:49:19.447" v="349" actId="26606"/>
          <ac:spMkLst>
            <pc:docMk/>
            <pc:sldMk cId="991118748" sldId="273"/>
            <ac:spMk id="14" creationId="{55A52C45-1FCB-4636-A80F-2849B8226C01}"/>
          </ac:spMkLst>
        </pc:spChg>
        <pc:spChg chg="add del">
          <ac:chgData name="London McPhatter" userId="cc59b63c-6959-49da-84e0-c23ba72dd465" providerId="ADAL" clId="{6AB3E3CD-3F69-442B-BA43-133D952DC62D}" dt="2026-06-09T12:49:19.447" v="349" actId="26606"/>
          <ac:spMkLst>
            <pc:docMk/>
            <pc:sldMk cId="991118748" sldId="273"/>
            <ac:spMk id="15" creationId="{84ECDE7A-6944-466D-8FFE-149A29BA6BAE}"/>
          </ac:spMkLst>
        </pc:spChg>
        <pc:spChg chg="add del">
          <ac:chgData name="London McPhatter" userId="cc59b63c-6959-49da-84e0-c23ba72dd465" providerId="ADAL" clId="{6AB3E3CD-3F69-442B-BA43-133D952DC62D}" dt="2026-06-09T12:49:19.447" v="349" actId="26606"/>
          <ac:spMkLst>
            <pc:docMk/>
            <pc:sldMk cId="991118748" sldId="273"/>
            <ac:spMk id="16" creationId="{768EB4DD-3704-43AD-92B3-C4E0C6EA92CB}"/>
          </ac:spMkLst>
        </pc:spChg>
        <pc:spChg chg="add del">
          <ac:chgData name="London McPhatter" userId="cc59b63c-6959-49da-84e0-c23ba72dd465" providerId="ADAL" clId="{6AB3E3CD-3F69-442B-BA43-133D952DC62D}" dt="2026-06-09T12:49:19.447" v="349" actId="26606"/>
          <ac:spMkLst>
            <pc:docMk/>
            <pc:sldMk cId="991118748" sldId="273"/>
            <ac:spMk id="17" creationId="{B3420082-9415-44EC-802E-C77D71D59C57}"/>
          </ac:spMkLst>
        </pc:spChg>
        <pc:spChg chg="add">
          <ac:chgData name="London McPhatter" userId="cc59b63c-6959-49da-84e0-c23ba72dd465" providerId="ADAL" clId="{6AB3E3CD-3F69-442B-BA43-133D952DC62D}" dt="2026-06-09T12:49:19.525" v="350" actId="26606"/>
          <ac:spMkLst>
            <pc:docMk/>
            <pc:sldMk cId="991118748" sldId="273"/>
            <ac:spMk id="19" creationId="{C0A1ED06-4733-4020-9C60-81D4D801408D}"/>
          </ac:spMkLst>
        </pc:spChg>
        <pc:spChg chg="add">
          <ac:chgData name="London McPhatter" userId="cc59b63c-6959-49da-84e0-c23ba72dd465" providerId="ADAL" clId="{6AB3E3CD-3F69-442B-BA43-133D952DC62D}" dt="2026-06-09T12:49:19.525" v="350" actId="26606"/>
          <ac:spMkLst>
            <pc:docMk/>
            <pc:sldMk cId="991118748" sldId="273"/>
            <ac:spMk id="20" creationId="{B0CA3509-3AF9-45FE-93ED-57BB5D5E8E07}"/>
          </ac:spMkLst>
        </pc:spChg>
        <pc:picChg chg="add mod ord">
          <ac:chgData name="London McPhatter" userId="cc59b63c-6959-49da-84e0-c23ba72dd465" providerId="ADAL" clId="{6AB3E3CD-3F69-442B-BA43-133D952DC62D}" dt="2026-06-09T12:49:19.525" v="350" actId="26606"/>
          <ac:picMkLst>
            <pc:docMk/>
            <pc:sldMk cId="991118748" sldId="273"/>
            <ac:picMk id="5" creationId="{B9B61068-146F-0150-EEB5-8C3B300112FA}"/>
          </ac:picMkLst>
        </pc:picChg>
      </pc:sldChg>
      <pc:sldChg chg="add">
        <pc:chgData name="London McPhatter" userId="cc59b63c-6959-49da-84e0-c23ba72dd465" providerId="ADAL" clId="{6AB3E3CD-3F69-442B-BA43-133D952DC62D}" dt="2026-06-09T12:34:22.969" v="0" actId="2890"/>
        <pc:sldMkLst>
          <pc:docMk/>
          <pc:sldMk cId="63663305" sldId="282"/>
        </pc:sldMkLst>
      </pc:sldChg>
      <pc:sldChg chg="modSp add mod">
        <pc:chgData name="London McPhatter" userId="cc59b63c-6959-49da-84e0-c23ba72dd465" providerId="ADAL" clId="{6AB3E3CD-3F69-442B-BA43-133D952DC62D}" dt="2026-06-09T12:49:53.664" v="352" actId="120"/>
        <pc:sldMkLst>
          <pc:docMk/>
          <pc:sldMk cId="3525536213" sldId="283"/>
        </pc:sldMkLst>
        <pc:spChg chg="mod">
          <ac:chgData name="London McPhatter" userId="cc59b63c-6959-49da-84e0-c23ba72dd465" providerId="ADAL" clId="{6AB3E3CD-3F69-442B-BA43-133D952DC62D}" dt="2026-06-09T12:46:00.124" v="341" actId="27636"/>
          <ac:spMkLst>
            <pc:docMk/>
            <pc:sldMk cId="3525536213" sldId="283"/>
            <ac:spMk id="2" creationId="{6BE9CD25-2378-897B-E35C-15AF1FC78D24}"/>
          </ac:spMkLst>
        </pc:spChg>
        <pc:graphicFrameChg chg="mod modGraphic">
          <ac:chgData name="London McPhatter" userId="cc59b63c-6959-49da-84e0-c23ba72dd465" providerId="ADAL" clId="{6AB3E3CD-3F69-442B-BA43-133D952DC62D}" dt="2026-06-09T12:49:53.664" v="352" actId="120"/>
          <ac:graphicFrameMkLst>
            <pc:docMk/>
            <pc:sldMk cId="3525536213" sldId="283"/>
            <ac:graphicFrameMk id="9" creationId="{0E7C45E9-7A41-84CE-E6B6-1B55F8693AC4}"/>
          </ac:graphicFrameMkLst>
        </pc:graphicFrameChg>
      </pc:sldChg>
    </pc:docChg>
  </pc:docChgLst>
  <pc:docChgLst>
    <pc:chgData name="Betsy Ardizoni" userId="S::eardizoni@mfhs.org::16611d26-1eee-49cb-8e9d-b6584be78edc" providerId="AD" clId="Web-{832ABDF7-6573-40A0-D8CD-07902A50EBF9}"/>
    <pc:docChg chg="addSld delSld modSld">
      <pc:chgData name="Betsy Ardizoni" userId="S::eardizoni@mfhs.org::16611d26-1eee-49cb-8e9d-b6584be78edc" providerId="AD" clId="Web-{832ABDF7-6573-40A0-D8CD-07902A50EBF9}" dt="2026-06-09T19:34:30.843" v="103" actId="20577"/>
      <pc:docMkLst>
        <pc:docMk/>
      </pc:docMkLst>
      <pc:sldChg chg="modSp add replId">
        <pc:chgData name="Betsy Ardizoni" userId="S::eardizoni@mfhs.org::16611d26-1eee-49cb-8e9d-b6584be78edc" providerId="AD" clId="Web-{832ABDF7-6573-40A0-D8CD-07902A50EBF9}" dt="2026-06-09T19:34:30.843" v="103" actId="20577"/>
        <pc:sldMkLst>
          <pc:docMk/>
          <pc:sldMk cId="1211945688" sldId="283"/>
        </pc:sldMkLst>
        <pc:spChg chg="mod">
          <ac:chgData name="Betsy Ardizoni" userId="S::eardizoni@mfhs.org::16611d26-1eee-49cb-8e9d-b6584be78edc" providerId="AD" clId="Web-{832ABDF7-6573-40A0-D8CD-07902A50EBF9}" dt="2026-06-09T19:34:30.843" v="103" actId="20577"/>
          <ac:spMkLst>
            <pc:docMk/>
            <pc:sldMk cId="1211945688" sldId="283"/>
            <ac:spMk id="2" creationId="{7356090F-B5A4-5343-9CD7-7B26324279D5}"/>
          </ac:spMkLst>
        </pc:spChg>
        <pc:spChg chg="mod">
          <ac:chgData name="Betsy Ardizoni" userId="S::eardizoni@mfhs.org::16611d26-1eee-49cb-8e9d-b6584be78edc" providerId="AD" clId="Web-{832ABDF7-6573-40A0-D8CD-07902A50EBF9}" dt="2026-06-09T19:34:00.483" v="74" actId="20577"/>
          <ac:spMkLst>
            <pc:docMk/>
            <pc:sldMk cId="1211945688" sldId="283"/>
            <ac:spMk id="3" creationId="{AD80E4CA-A82B-A588-854D-46A1508385D1}"/>
          </ac:spMkLst>
        </pc:spChg>
      </pc:sldChg>
      <pc:sldChg chg="modSp del">
        <pc:chgData name="Betsy Ardizoni" userId="S::eardizoni@mfhs.org::16611d26-1eee-49cb-8e9d-b6584be78edc" providerId="AD" clId="Web-{832ABDF7-6573-40A0-D8CD-07902A50EBF9}" dt="2026-06-09T19:33:47.029" v="72"/>
        <pc:sldMkLst>
          <pc:docMk/>
          <pc:sldMk cId="3525536213" sldId="283"/>
        </pc:sldMkLst>
        <pc:graphicFrameChg chg="mod modGraphic">
          <ac:chgData name="Betsy Ardizoni" userId="S::eardizoni@mfhs.org::16611d26-1eee-49cb-8e9d-b6584be78edc" providerId="AD" clId="Web-{832ABDF7-6573-40A0-D8CD-07902A50EBF9}" dt="2026-06-09T19:33:38.857" v="71"/>
          <ac:graphicFrameMkLst>
            <pc:docMk/>
            <pc:sldMk cId="3525536213" sldId="283"/>
            <ac:graphicFrameMk id="9" creationId="{0E7C45E9-7A41-84CE-E6B6-1B55F8693AC4}"/>
          </ac:graphicFrameMkLst>
        </pc:graphicFrameChg>
      </pc:sldChg>
    </pc:docChg>
  </pc:docChgLst>
  <pc:docChgLst>
    <pc:chgData name="Betsy Ardizoni" userId="S::eardizoni@mfhs.org::16611d26-1eee-49cb-8e9d-b6584be78edc" providerId="AD" clId="Web-{54570DD0-478C-CD00-06C3-875BE63B211A}"/>
    <pc:docChg chg="modSld">
      <pc:chgData name="Betsy Ardizoni" userId="S::eardizoni@mfhs.org::16611d26-1eee-49cb-8e9d-b6584be78edc" providerId="AD" clId="Web-{54570DD0-478C-CD00-06C3-875BE63B211A}" dt="2026-06-09T17:17:30.924" v="107" actId="14100"/>
      <pc:docMkLst>
        <pc:docMk/>
      </pc:docMkLst>
      <pc:sldChg chg="modSp">
        <pc:chgData name="Betsy Ardizoni" userId="S::eardizoni@mfhs.org::16611d26-1eee-49cb-8e9d-b6584be78edc" providerId="AD" clId="Web-{54570DD0-478C-CD00-06C3-875BE63B211A}" dt="2026-06-09T17:17:30.924" v="107" actId="14100"/>
        <pc:sldMkLst>
          <pc:docMk/>
          <pc:sldMk cId="3525536213" sldId="283"/>
        </pc:sldMkLst>
        <pc:spChg chg="mod">
          <ac:chgData name="Betsy Ardizoni" userId="S::eardizoni@mfhs.org::16611d26-1eee-49cb-8e9d-b6584be78edc" providerId="AD" clId="Web-{54570DD0-478C-CD00-06C3-875BE63B211A}" dt="2026-06-09T17:17:30.924" v="107" actId="14100"/>
          <ac:spMkLst>
            <pc:docMk/>
            <pc:sldMk cId="3525536213" sldId="283"/>
            <ac:spMk id="2" creationId="{6BE9CD25-2378-897B-E35C-15AF1FC78D24}"/>
          </ac:spMkLst>
        </pc:spChg>
        <pc:graphicFrameChg chg="mod modGraphic">
          <ac:chgData name="Betsy Ardizoni" userId="S::eardizoni@mfhs.org::16611d26-1eee-49cb-8e9d-b6584be78edc" providerId="AD" clId="Web-{54570DD0-478C-CD00-06C3-875BE63B211A}" dt="2026-06-09T17:17:23.721" v="106" actId="1076"/>
          <ac:graphicFrameMkLst>
            <pc:docMk/>
            <pc:sldMk cId="3525536213" sldId="283"/>
            <ac:graphicFrameMk id="9" creationId="{0E7C45E9-7A41-84CE-E6B6-1B55F8693AC4}"/>
          </ac:graphicFrameMkLst>
        </pc:graphicFrameChg>
      </pc:sldChg>
    </pc:docChg>
  </pc:docChgLst>
</pc:chgInfo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811B5F65-F7B7-8E0A-7FCA-AD489F33ED48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63DD6773-9DE3-14F2-B145-69E691D6A3E2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EAD5FE4-5577-4F0B-AF46-B274F635DD0C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3E29A96-C6A9-8A43-7742-C0D19A4DAD51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43579A-3BE8-CB1F-8192-D86DDE6590BC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6848193-E842-46A6-8A6B-A8C57B8A970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17723303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B547615-B97C-442D-E630-96CA891FF1C9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F73ADD0-F5B9-123C-6114-D07FACA423E8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D574B2-F6A1-CCE6-66D7-91ADEA74558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0B98C8E-4FD9-90FF-B045-2667345A01A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10231E-1387-A94E-3698-5B7A98D65D4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179939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794FCF-69FE-52D9-820D-061E6E45D1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A308A6D-9E74-7207-6B57-7503B9464F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57A9140-4A10-AC9C-57F3-26DAB5DE2E9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3167EB-D313-F826-2757-3FDCF4B18E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1159C0D-5D96-82BC-39AD-C14EAD9068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52294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CA0C4110-D07E-F496-BE4B-E6750921F5B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24E5113E-7D1F-330C-9E64-4CA9D63681A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66ACE6D-5ED5-311D-9F91-D19E70C756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D12B9DF-3F12-3DD6-701A-E7A30726B31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38043F4-7970-303E-4749-8E46B263C1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28455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596F0BF-ADE1-B4E4-A965-F8DA0B0001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6766DBD-ADD4-B86A-7C84-EE2B6CF8F70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6F88E1-FC89-52C9-4D54-A1DFFFE894F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C52A072-8D96-6DB7-8445-1F714A12E0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6275468-AE3B-F19B-7CD8-5D6D4B454B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545064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9CE6D46-B40F-F46C-DB55-3120F0F6C2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 algn="l">
              <a:defRPr sz="6000"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AD6DCC9-BB8D-E8FE-B71E-986E531E2CD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C3F4EECA-A13C-112C-35F7-78D30D3060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AEA81CB-C693-7EFA-57FD-C7E7526B2B4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51BFED5-E604-C905-3D34-584FCBC40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221408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81EFE5-CBCB-CCFB-139B-9E73934A309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3CEF3BA-187D-9998-4422-E06B49FEAE0C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5E5DB000-B84A-4F8C-2EE0-96F63A4A020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38D3C7C-8E56-0D5E-DCDA-17D9450309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9EF1729-6A3A-44DF-F039-40FEE193F4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1B0562A9-9487-7543-811A-8F3988FBF3B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936875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F40DF6D-F046-9F69-D2B4-EA513E5E9AF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78450F4-E469-A1DA-CE6D-206F093B861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662AB05-264E-90E5-DD20-66F899F2AA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8273337E-F701-EF31-84DC-37F38EAF5469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B70014DB-5BC1-8DB9-838F-7E613506AA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98D09648-24CA-FE76-D42A-DE0C8C0F7B6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5C9E9D2-FB99-58F1-6504-2BD5765510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745B36A-F132-D5B8-1DEA-7183B31576D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76887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B1B6B11-77FF-3122-4160-5FE47433F0A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D031959-9D64-90CC-A63C-E20566BC0F8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9E35B5-8E62-C26E-A0AD-EFACD1A740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A2924EC7-A872-29F7-0FEC-5A2E11A7EC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27708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ACEA5CD3-4CC9-A8A6-6A2B-351D27CDCE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283F7F08-C698-42FF-BACD-9B1CB6F016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CB8CDBA2-1067-AE0B-A48C-D22910BF9E0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0005971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1CAC92-B1C0-0006-6B30-E18932642C2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4392B0E-9AA0-DFFC-C85A-858770456F7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7CCCB9D-176C-6AF2-5DFC-65B663863F8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952B00B-74D6-7C2A-E336-C2A9791A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6ECA5DB-2849-24C1-D25E-4FDE2FB6784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56BADB5-FBA1-FD07-7F36-C7BA66F3D3D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0884342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6DD21D9-C828-ABB4-A39D-A95309CB44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 b="1">
                <a:solidFill>
                  <a:srgbClr val="2E309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47EB8CF-2FD5-D0F2-DCEF-E4318B50E17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1C4C1A2-5ACB-6E7B-56CE-167F2048A62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07644482-B18E-EBFB-BB44-A57903E94D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1F48985-C866-3514-8860-E24B1B8E1A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D1EB3FC2-8438-C8B8-CE12-38ACF846A5A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543780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22B15FCB-C0D9-76B0-2001-66776FF249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105A807-8A02-C394-5A47-3D858E490F3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29FC7E0-55C8-2961-F2A0-876DF6E0D763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04CD19B0-2BA5-4123-B090-F5055FAF5C46}" type="datetimeFigureOut">
              <a:rPr lang="en-US" smtClean="0"/>
              <a:t>6/9/2026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238CE39-9FDF-89C3-536F-562D8E8C949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351EDDF-1F7C-829F-67F5-21E093C6846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ED8E1C8-B1C4-495E-BB2D-769D5D4796C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558508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9" name="Rectangle 18">
            <a:extLst>
              <a:ext uri="{FF2B5EF4-FFF2-40B4-BE49-F238E27FC236}">
                <a16:creationId xmlns:a16="http://schemas.microsoft.com/office/drawing/2014/main" id="{C0A1ED06-4733-4020-9C60-81D4D80140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-1" y="0"/>
            <a:ext cx="12188952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B0CA3509-3AF9-45FE-93ED-57BB5D5E8E0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187388" y="181576"/>
            <a:ext cx="11823637" cy="6501088"/>
          </a:xfrm>
          <a:prstGeom prst="rect">
            <a:avLst/>
          </a:prstGeom>
          <a:solidFill>
            <a:srgbClr val="0000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B9B61068-146F-0150-EEB5-8C3B300112FA}"/>
              </a:ext>
            </a:extLst>
          </p:cNvPr>
          <p:cNvPicPr>
            <a:picLocks noChangeAspect="1"/>
          </p:cNvPicPr>
          <p:nvPr/>
        </p:nvPicPr>
        <p:blipFill>
          <a:blip r:embed="rId2">
            <a:alphaModFix amt="60000"/>
          </a:blip>
          <a:srcRect r="7228" b="1"/>
          <a:stretch>
            <a:fillRect/>
          </a:stretch>
        </p:blipFill>
        <p:spPr>
          <a:xfrm>
            <a:off x="180975" y="182880"/>
            <a:ext cx="11823637" cy="6499784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B94764E-27FC-3BB4-3540-6471683DAA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25195"/>
            <a:ext cx="10165218" cy="2806506"/>
          </a:xfrm>
        </p:spPr>
        <p:txBody>
          <a:bodyPr anchor="b">
            <a:normAutofit/>
          </a:bodyPr>
          <a:lstStyle/>
          <a:p>
            <a:r>
              <a:rPr lang="en-US" sz="4000" b="1">
                <a:solidFill>
                  <a:srgbClr val="FFFFFF"/>
                </a:solidFill>
                <a:latin typeface="Aptos" panose="020B0004020202020204" pitchFamily="34" charset="0"/>
              </a:rPr>
              <a:t>Northeast Regional Maternal Health Coalition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BEEB4E-080C-A9CC-3B30-192A0B367904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3526300"/>
            <a:ext cx="10165218" cy="258845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2000">
                <a:solidFill>
                  <a:srgbClr val="FFFFFF"/>
                </a:solidFill>
              </a:rPr>
              <a:t>Priority Team 1: Improving Access to High Quality Care</a:t>
            </a:r>
          </a:p>
          <a:p>
            <a:pPr marL="0" indent="0">
              <a:buNone/>
            </a:pPr>
            <a:endParaRPr lang="en-US" sz="2000">
              <a:solidFill>
                <a:srgbClr val="FFFF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9111874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87DC4DD-AD0B-B0A6-543E-F09D17F385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F0B0D7F-69B3-0431-00A5-3C2D22CAF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60" y="395605"/>
            <a:ext cx="1031748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2E3091"/>
                </a:solidFill>
                <a:latin typeface="Aptos" panose="020B0004020202020204" pitchFamily="34" charset="0"/>
              </a:rPr>
              <a:t>Priority Team 1: Improving Access to High Quality Care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F1AD56C-02C9-D858-9835-5EB0A6AC0E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860" y="1856105"/>
            <a:ext cx="10317480" cy="4351338"/>
          </a:xfrm>
        </p:spPr>
        <p:txBody>
          <a:bodyPr>
            <a:normAutofit/>
          </a:bodyPr>
          <a:lstStyle/>
          <a:p>
            <a:pPr fontAlgn="t"/>
            <a:r>
              <a:rPr lang="en-US" dirty="0">
                <a:latin typeface="Aptos" panose="020B0004020202020204" pitchFamily="34" charset="0"/>
              </a:rPr>
              <a:t>Focuses on how patients </a:t>
            </a:r>
            <a:r>
              <a:rPr lang="en-US" b="1" dirty="0">
                <a:latin typeface="Aptos" panose="020B0004020202020204" pitchFamily="34" charset="0"/>
              </a:rPr>
              <a:t>access, understand, and move through maternal health services</a:t>
            </a:r>
            <a:endParaRPr lang="en-US" dirty="0">
              <a:latin typeface="Aptos" panose="020B0004020202020204" pitchFamily="34" charset="0"/>
            </a:endParaRPr>
          </a:p>
          <a:p>
            <a:pPr fontAlgn="t"/>
            <a:r>
              <a:rPr lang="en-US" dirty="0">
                <a:latin typeface="Aptos" panose="020B0004020202020204" pitchFamily="34" charset="0"/>
              </a:rPr>
              <a:t>Identified gaps in </a:t>
            </a:r>
            <a:r>
              <a:rPr lang="en-US" b="1" dirty="0">
                <a:latin typeface="Aptos" panose="020B0004020202020204" pitchFamily="34" charset="0"/>
              </a:rPr>
              <a:t>early prenatal care, system navigation, and provider coordination</a:t>
            </a:r>
            <a:endParaRPr lang="en-US" dirty="0">
              <a:latin typeface="Aptos" panose="020B0004020202020204" pitchFamily="34" charset="0"/>
            </a:endParaRPr>
          </a:p>
          <a:p>
            <a:pPr fontAlgn="t"/>
            <a:r>
              <a:rPr lang="en-US" dirty="0">
                <a:latin typeface="Aptos" panose="020B0004020202020204" pitchFamily="34" charset="0"/>
              </a:rPr>
              <a:t>Emphasizes </a:t>
            </a:r>
            <a:r>
              <a:rPr lang="en-US" b="1" dirty="0">
                <a:latin typeface="Aptos" panose="020B0004020202020204" pitchFamily="34" charset="0"/>
              </a:rPr>
              <a:t>practical, system-level improvements</a:t>
            </a:r>
            <a:r>
              <a:rPr lang="en-US" dirty="0">
                <a:latin typeface="Aptos" panose="020B0004020202020204" pitchFamily="34" charset="0"/>
              </a:rPr>
              <a:t> rather than creating entirely new services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Centers on making care more </a:t>
            </a:r>
            <a:r>
              <a:rPr lang="en-US" b="1" dirty="0">
                <a:latin typeface="Aptos" panose="020B0004020202020204" pitchFamily="34" charset="0"/>
              </a:rPr>
              <a:t>connected, responsive, and easier to navigate</a:t>
            </a:r>
            <a:endParaRPr lang="en-US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66330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DD2464-9BF1-1EEA-E102-3DCA7B5DFC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FB7388-86B0-23B8-C623-AA88C37AFAE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60" y="395605"/>
            <a:ext cx="1031748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2E3091"/>
                </a:solidFill>
                <a:latin typeface="Aptos" panose="020B0004020202020204" pitchFamily="34" charset="0"/>
              </a:rPr>
              <a:t>Priority Team 1:Why This Matters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9B2A4B-6F0C-2EB6-57E2-5378E50F169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860" y="1856105"/>
            <a:ext cx="10317480" cy="4351338"/>
          </a:xfrm>
        </p:spPr>
        <p:txBody>
          <a:bodyPr>
            <a:normAutofit/>
          </a:bodyPr>
          <a:lstStyle/>
          <a:p>
            <a:pPr fontAlgn="t"/>
            <a:r>
              <a:rPr lang="en-US" dirty="0">
                <a:latin typeface="Aptos" panose="020B0004020202020204" pitchFamily="34" charset="0"/>
              </a:rPr>
              <a:t>Access challenges go beyond availability—many patients </a:t>
            </a:r>
            <a:r>
              <a:rPr lang="en-US" b="1" dirty="0">
                <a:latin typeface="Aptos" panose="020B0004020202020204" pitchFamily="34" charset="0"/>
              </a:rPr>
              <a:t>struggle to navigate existing systems</a:t>
            </a:r>
            <a:endParaRPr lang="en-US" dirty="0">
              <a:latin typeface="Aptos" panose="020B0004020202020204" pitchFamily="34" charset="0"/>
            </a:endParaRPr>
          </a:p>
          <a:p>
            <a:pPr fontAlgn="t"/>
            <a:r>
              <a:rPr lang="en-US" dirty="0">
                <a:latin typeface="Aptos" panose="020B0004020202020204" pitchFamily="34" charset="0"/>
              </a:rPr>
              <a:t>Delays in care are influenced by: </a:t>
            </a:r>
          </a:p>
          <a:p>
            <a:pPr lvl="1" fontAlgn="t"/>
            <a:r>
              <a:rPr lang="en-US" dirty="0">
                <a:latin typeface="Aptos" panose="020B0004020202020204" pitchFamily="34" charset="0"/>
              </a:rPr>
              <a:t>Insurance confusion</a:t>
            </a:r>
          </a:p>
          <a:p>
            <a:pPr lvl="1" fontAlgn="t"/>
            <a:r>
              <a:rPr lang="en-US" dirty="0">
                <a:latin typeface="Aptos" panose="020B0004020202020204" pitchFamily="34" charset="0"/>
              </a:rPr>
              <a:t>Transportation barriers</a:t>
            </a:r>
          </a:p>
          <a:p>
            <a:pPr lvl="1" fontAlgn="t"/>
            <a:r>
              <a:rPr lang="en-US" dirty="0">
                <a:latin typeface="Aptos" panose="020B0004020202020204" pitchFamily="34" charset="0"/>
              </a:rPr>
              <a:t>Lack of awareness of services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Even when patients seek care, </a:t>
            </a:r>
            <a:r>
              <a:rPr lang="en-US" b="1" dirty="0">
                <a:latin typeface="Aptos" panose="020B0004020202020204" pitchFamily="34" charset="0"/>
              </a:rPr>
              <a:t>breakdowns in communication and response can impact outcomes</a:t>
            </a:r>
            <a:endParaRPr lang="en-US" dirty="0">
              <a:latin typeface="Aptos" panose="020B0004020202020204" pitchFamily="34" charset="0"/>
            </a:endParaRPr>
          </a:p>
          <a:p>
            <a:pPr fontAlgn="t"/>
            <a:r>
              <a:rPr lang="en-US" dirty="0">
                <a:latin typeface="Aptos" panose="020B0004020202020204" pitchFamily="34" charset="0"/>
              </a:rPr>
              <a:t>Improving access requires both </a:t>
            </a:r>
            <a:r>
              <a:rPr lang="en-US" b="1" dirty="0">
                <a:latin typeface="Aptos" panose="020B0004020202020204" pitchFamily="34" charset="0"/>
              </a:rPr>
              <a:t>system improvements and community understanding</a:t>
            </a:r>
            <a:endParaRPr lang="en-US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3629662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2D50FEA-D749-4509-F915-2EBFF89E4F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4B24DD-831E-F220-DC9B-CC8B0A264F3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60" y="395605"/>
            <a:ext cx="1031748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2E3091"/>
                </a:solidFill>
                <a:latin typeface="Aptos" panose="020B0004020202020204" pitchFamily="34" charset="0"/>
              </a:rPr>
              <a:t>Priority Team 1: What We Focused 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8BC0E6F-A76D-68C0-5C3F-8638DEFE25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860" y="1856105"/>
            <a:ext cx="10317480" cy="4351338"/>
          </a:xfrm>
        </p:spPr>
        <p:txBody>
          <a:bodyPr>
            <a:normAutofit/>
          </a:bodyPr>
          <a:lstStyle/>
          <a:p>
            <a:pPr fontAlgn="t"/>
            <a:r>
              <a:rPr lang="en-US" dirty="0">
                <a:latin typeface="Aptos" panose="020B0004020202020204" pitchFamily="34" charset="0"/>
              </a:rPr>
              <a:t>Expanding </a:t>
            </a:r>
            <a:r>
              <a:rPr lang="en-US" b="1" dirty="0">
                <a:latin typeface="Aptos" panose="020B0004020202020204" pitchFamily="34" charset="0"/>
              </a:rPr>
              <a:t>education and training</a:t>
            </a:r>
            <a:r>
              <a:rPr lang="en-US" dirty="0">
                <a:latin typeface="Aptos" panose="020B0004020202020204" pitchFamily="34" charset="0"/>
              </a:rPr>
              <a:t> for providers, staff, and community partners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Improving understanding of: </a:t>
            </a:r>
          </a:p>
          <a:p>
            <a:pPr lvl="1" fontAlgn="t"/>
            <a:r>
              <a:rPr lang="en-US" dirty="0">
                <a:latin typeface="Aptos" panose="020B0004020202020204" pitchFamily="34" charset="0"/>
              </a:rPr>
              <a:t>Maternal health disparities</a:t>
            </a:r>
          </a:p>
          <a:p>
            <a:pPr lvl="1" fontAlgn="t"/>
            <a:r>
              <a:rPr lang="en-US" dirty="0">
                <a:latin typeface="Aptos" panose="020B0004020202020204" pitchFamily="34" charset="0"/>
              </a:rPr>
              <a:t>Culturally responsive care</a:t>
            </a:r>
          </a:p>
          <a:p>
            <a:pPr lvl="1" fontAlgn="t"/>
            <a:r>
              <a:rPr lang="en-US" dirty="0">
                <a:latin typeface="Aptos" panose="020B0004020202020204" pitchFamily="34" charset="0"/>
              </a:rPr>
              <a:t>Maternal warning signs and postpartum complications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Strengthening </a:t>
            </a:r>
            <a:r>
              <a:rPr lang="en-US" b="1" dirty="0">
                <a:latin typeface="Aptos" panose="020B0004020202020204" pitchFamily="34" charset="0"/>
              </a:rPr>
              <a:t>awareness of available services and when to access care</a:t>
            </a:r>
            <a:endParaRPr lang="en-US" dirty="0">
              <a:latin typeface="Aptos" panose="020B0004020202020204" pitchFamily="34" charset="0"/>
            </a:endParaRPr>
          </a:p>
          <a:p>
            <a:pPr fontAlgn="t"/>
            <a:r>
              <a:rPr lang="en-US" dirty="0">
                <a:latin typeface="Aptos" panose="020B0004020202020204" pitchFamily="34" charset="0"/>
              </a:rPr>
              <a:t>Emphasizing </a:t>
            </a:r>
            <a:r>
              <a:rPr lang="en-US" b="1" dirty="0">
                <a:latin typeface="Aptos" panose="020B0004020202020204" pitchFamily="34" charset="0"/>
              </a:rPr>
              <a:t>connection to existing resources rather than duplicating efforts</a:t>
            </a:r>
            <a:endParaRPr lang="en-US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73638490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E8C89E-6E71-94B2-57DC-EF953E1144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07C1A3F-CF1B-EBAF-3A67-380DB44ACFC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60" y="395605"/>
            <a:ext cx="1031748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2E3091"/>
                </a:solidFill>
                <a:latin typeface="Aptos" panose="020B0004020202020204" pitchFamily="34" charset="0"/>
              </a:rPr>
              <a:t>Priority Team 1:What We’ve Worked 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BE85FD7-285A-EAA5-36C3-17C13F84FA3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922867" y="1549400"/>
            <a:ext cx="10433473" cy="4658043"/>
          </a:xfrm>
        </p:spPr>
        <p:txBody>
          <a:bodyPr>
            <a:normAutofit/>
          </a:bodyPr>
          <a:lstStyle/>
          <a:p>
            <a:pPr fontAlgn="t"/>
            <a:r>
              <a:rPr lang="en-US" dirty="0">
                <a:latin typeface="Aptos" panose="020B0004020202020204" pitchFamily="34" charset="0"/>
              </a:rPr>
              <a:t>Planned and supported </a:t>
            </a:r>
            <a:r>
              <a:rPr lang="en-US" b="1" dirty="0">
                <a:latin typeface="Aptos" panose="020B0004020202020204" pitchFamily="34" charset="0"/>
              </a:rPr>
              <a:t>EMT/EMS training</a:t>
            </a:r>
            <a:r>
              <a:rPr lang="en-US" dirty="0">
                <a:latin typeface="Aptos" panose="020B0004020202020204" pitchFamily="34" charset="0"/>
              </a:rPr>
              <a:t> on maternal and postpartum care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Developed </a:t>
            </a:r>
            <a:r>
              <a:rPr lang="en-US" b="1" dirty="0">
                <a:latin typeface="Aptos" panose="020B0004020202020204" pitchFamily="34" charset="0"/>
              </a:rPr>
              <a:t>training opportunities</a:t>
            </a:r>
            <a:r>
              <a:rPr lang="en-US" dirty="0">
                <a:latin typeface="Aptos" panose="020B0004020202020204" pitchFamily="34" charset="0"/>
              </a:rPr>
              <a:t> with: </a:t>
            </a:r>
          </a:p>
          <a:p>
            <a:pPr lvl="1" fontAlgn="t"/>
            <a:r>
              <a:rPr lang="en-US" sz="2800" dirty="0">
                <a:latin typeface="Aptos" panose="020B0004020202020204" pitchFamily="34" charset="0"/>
              </a:rPr>
              <a:t>AHEC (virtual sessions)</a:t>
            </a:r>
          </a:p>
          <a:p>
            <a:pPr lvl="1" fontAlgn="t"/>
            <a:r>
              <a:rPr lang="en-US" sz="2800" dirty="0">
                <a:latin typeface="Aptos" panose="020B0004020202020204" pitchFamily="34" charset="0"/>
              </a:rPr>
              <a:t>Colleges and universities</a:t>
            </a:r>
          </a:p>
          <a:p>
            <a:pPr lvl="1" fontAlgn="t"/>
            <a:r>
              <a:rPr lang="en-US" sz="2800" dirty="0">
                <a:latin typeface="Aptos" panose="020B0004020202020204" pitchFamily="34" charset="0"/>
              </a:rPr>
              <a:t>Maternal health simulation work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Contributed to development of the </a:t>
            </a:r>
            <a:r>
              <a:rPr lang="en-US" b="1" dirty="0">
                <a:latin typeface="Aptos" panose="020B0004020202020204" pitchFamily="34" charset="0"/>
              </a:rPr>
              <a:t>NRMHC Asset Matrix</a:t>
            </a:r>
            <a:r>
              <a:rPr lang="en-US" dirty="0">
                <a:latin typeface="Aptos" panose="020B0004020202020204" pitchFamily="34" charset="0"/>
              </a:rPr>
              <a:t> to improve resource visibility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Began building </a:t>
            </a:r>
            <a:r>
              <a:rPr lang="en-US" b="1" dirty="0">
                <a:latin typeface="Aptos" panose="020B0004020202020204" pitchFamily="34" charset="0"/>
              </a:rPr>
              <a:t>IPV awareness and red-flag response tools</a:t>
            </a:r>
            <a:r>
              <a:rPr lang="en-US" dirty="0">
                <a:latin typeface="Aptos" panose="020B0004020202020204" pitchFamily="34" charset="0"/>
              </a:rPr>
              <a:t> for staff</a:t>
            </a: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2502317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D255B4-2F76-AABB-64A1-3EAB8834A82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2874B27-2E0B-1AF0-6109-A53BFA8363E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60" y="395605"/>
            <a:ext cx="1031748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2E3091"/>
                </a:solidFill>
                <a:latin typeface="Aptos" panose="020B0004020202020204" pitchFamily="34" charset="0"/>
              </a:rPr>
              <a:t>Priority Team 1: What We’re Learning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BF372B-0B7B-1F4A-CA80-6DDA4EED15F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860" y="1856105"/>
            <a:ext cx="10317480" cy="4351338"/>
          </a:xfrm>
        </p:spPr>
        <p:txBody>
          <a:bodyPr>
            <a:normAutofit lnSpcReduction="10000"/>
          </a:bodyPr>
          <a:lstStyle/>
          <a:p>
            <a:pPr fontAlgn="t"/>
            <a:r>
              <a:rPr lang="en-US" dirty="0">
                <a:latin typeface="Aptos" panose="020B0004020202020204" pitchFamily="34" charset="0"/>
              </a:rPr>
              <a:t>Services may exist, but patients still face barriers to accessing them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Access is often impacted by: </a:t>
            </a:r>
          </a:p>
          <a:p>
            <a:pPr lvl="1" fontAlgn="t"/>
            <a:r>
              <a:rPr lang="en-US" sz="2800" dirty="0">
                <a:latin typeface="Aptos" panose="020B0004020202020204" pitchFamily="34" charset="0"/>
              </a:rPr>
              <a:t>Limited awareness of programs and benefits</a:t>
            </a:r>
          </a:p>
          <a:p>
            <a:pPr lvl="1" fontAlgn="t"/>
            <a:r>
              <a:rPr lang="en-US" sz="2800" dirty="0">
                <a:latin typeface="Aptos" panose="020B0004020202020204" pitchFamily="34" charset="0"/>
              </a:rPr>
              <a:t>Inconsistent communication across systems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Many providers are unaware of </a:t>
            </a:r>
            <a:r>
              <a:rPr lang="en-US" b="1" dirty="0">
                <a:latin typeface="Aptos" panose="020B0004020202020204" pitchFamily="34" charset="0"/>
              </a:rPr>
              <a:t>community-based services or referral options</a:t>
            </a:r>
            <a:endParaRPr lang="en-US" dirty="0">
              <a:latin typeface="Aptos" panose="020B0004020202020204" pitchFamily="34" charset="0"/>
            </a:endParaRPr>
          </a:p>
          <a:p>
            <a:pPr fontAlgn="t"/>
            <a:r>
              <a:rPr lang="en-US" dirty="0">
                <a:latin typeface="Aptos" panose="020B0004020202020204" pitchFamily="34" charset="0"/>
              </a:rPr>
              <a:t>Stronger coordination requires both: </a:t>
            </a:r>
          </a:p>
          <a:p>
            <a:pPr lvl="1" fontAlgn="t"/>
            <a:r>
              <a:rPr lang="en-US" sz="2800" b="1" dirty="0">
                <a:latin typeface="Aptos" panose="020B0004020202020204" pitchFamily="34" charset="0"/>
              </a:rPr>
              <a:t>Better tools (asset matrix, guides)</a:t>
            </a:r>
            <a:endParaRPr lang="en-US" sz="2800" dirty="0">
              <a:latin typeface="Aptos" panose="020B0004020202020204" pitchFamily="34" charset="0"/>
            </a:endParaRPr>
          </a:p>
          <a:p>
            <a:pPr lvl="1" fontAlgn="t"/>
            <a:r>
              <a:rPr lang="en-US" sz="2800" b="1" dirty="0">
                <a:latin typeface="Aptos" panose="020B0004020202020204" pitchFamily="34" charset="0"/>
              </a:rPr>
              <a:t>Stronger relationships across sectors</a:t>
            </a:r>
            <a:endParaRPr lang="en-US" sz="2800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801190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46F5AD-1F72-EE11-1E04-A50A7C96B24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3A9ADA-C4BE-D6A2-6323-A67F74B6C31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60" y="395605"/>
            <a:ext cx="10317480" cy="1325563"/>
          </a:xfrm>
        </p:spPr>
        <p:txBody>
          <a:bodyPr>
            <a:normAutofit/>
          </a:bodyPr>
          <a:lstStyle/>
          <a:p>
            <a:r>
              <a:rPr lang="en-US" sz="3600" b="1" dirty="0">
                <a:solidFill>
                  <a:srgbClr val="2E3091"/>
                </a:solidFill>
                <a:latin typeface="Aptos" panose="020B0004020202020204" pitchFamily="34" charset="0"/>
              </a:rPr>
              <a:t>Priority Team 1: What’s Next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A42D5C4-EFBE-6DA6-3139-161309A487F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860" y="1856105"/>
            <a:ext cx="10317480" cy="4351338"/>
          </a:xfrm>
        </p:spPr>
        <p:txBody>
          <a:bodyPr>
            <a:normAutofit/>
          </a:bodyPr>
          <a:lstStyle/>
          <a:p>
            <a:pPr fontAlgn="t"/>
            <a:r>
              <a:rPr lang="en-US" dirty="0">
                <a:latin typeface="Aptos" panose="020B0004020202020204" pitchFamily="34" charset="0"/>
              </a:rPr>
              <a:t>Expand </a:t>
            </a:r>
            <a:r>
              <a:rPr lang="en-US" b="1" dirty="0">
                <a:latin typeface="Aptos" panose="020B0004020202020204" pitchFamily="34" charset="0"/>
              </a:rPr>
              <a:t>training and education opportunities across disciplines</a:t>
            </a:r>
            <a:endParaRPr lang="en-US" dirty="0">
              <a:latin typeface="Aptos" panose="020B0004020202020204" pitchFamily="34" charset="0"/>
            </a:endParaRPr>
          </a:p>
          <a:p>
            <a:pPr fontAlgn="t"/>
            <a:r>
              <a:rPr lang="en-US" dirty="0">
                <a:latin typeface="Aptos" panose="020B0004020202020204" pitchFamily="34" charset="0"/>
              </a:rPr>
              <a:t>Strengthen use of the </a:t>
            </a:r>
            <a:r>
              <a:rPr lang="en-US" b="1" dirty="0">
                <a:latin typeface="Aptos" panose="020B0004020202020204" pitchFamily="34" charset="0"/>
              </a:rPr>
              <a:t>asset matrix as a practical referral tool</a:t>
            </a:r>
            <a:endParaRPr lang="en-US" dirty="0">
              <a:latin typeface="Aptos" panose="020B0004020202020204" pitchFamily="34" charset="0"/>
            </a:endParaRPr>
          </a:p>
          <a:p>
            <a:pPr fontAlgn="t"/>
            <a:r>
              <a:rPr lang="en-US" dirty="0">
                <a:latin typeface="Aptos" panose="020B0004020202020204" pitchFamily="34" charset="0"/>
              </a:rPr>
              <a:t>Improve visibility of: </a:t>
            </a:r>
          </a:p>
          <a:p>
            <a:pPr lvl="1" fontAlgn="t"/>
            <a:r>
              <a:rPr lang="en-US" dirty="0">
                <a:latin typeface="Aptos" panose="020B0004020202020204" pitchFamily="34" charset="0"/>
              </a:rPr>
              <a:t>Available services</a:t>
            </a:r>
          </a:p>
          <a:p>
            <a:pPr lvl="1" fontAlgn="t"/>
            <a:r>
              <a:rPr lang="en-US" dirty="0">
                <a:latin typeface="Aptos" panose="020B0004020202020204" pitchFamily="34" charset="0"/>
              </a:rPr>
              <a:t>Medicaid benefits and support programs</a:t>
            </a:r>
          </a:p>
          <a:p>
            <a:pPr fontAlgn="t"/>
            <a:r>
              <a:rPr lang="en-US" dirty="0">
                <a:latin typeface="Aptos" panose="020B0004020202020204" pitchFamily="34" charset="0"/>
              </a:rPr>
              <a:t>Continue developing </a:t>
            </a:r>
            <a:r>
              <a:rPr lang="en-US" b="1" dirty="0">
                <a:latin typeface="Aptos" panose="020B0004020202020204" pitchFamily="34" charset="0"/>
              </a:rPr>
              <a:t>IPV tools and frontline guidance</a:t>
            </a:r>
            <a:endParaRPr lang="en-US" dirty="0">
              <a:latin typeface="Aptos" panose="020B0004020202020204" pitchFamily="34" charset="0"/>
            </a:endParaRPr>
          </a:p>
          <a:p>
            <a:pPr fontAlgn="t"/>
            <a:r>
              <a:rPr lang="en-US" dirty="0">
                <a:latin typeface="Aptos" panose="020B0004020202020204" pitchFamily="34" charset="0"/>
              </a:rPr>
              <a:t>Build stronger </a:t>
            </a:r>
            <a:r>
              <a:rPr lang="en-US" b="1" dirty="0">
                <a:latin typeface="Aptos" panose="020B0004020202020204" pitchFamily="34" charset="0"/>
              </a:rPr>
              <a:t>connections between healthcare and community-based organizations</a:t>
            </a:r>
            <a:endParaRPr lang="en-US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711918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EE2ABC3-4EC1-1CF4-1E1E-CCB64108F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356090F-B5A4-5343-9CD7-7B26324279D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38860" y="395605"/>
            <a:ext cx="10317480" cy="2743237"/>
          </a:xfrm>
        </p:spPr>
        <p:txBody>
          <a:bodyPr>
            <a:normAutofit/>
          </a:bodyPr>
          <a:lstStyle/>
          <a:p>
            <a:pPr algn="ctr"/>
            <a:r>
              <a:rPr lang="en-US" sz="4000" dirty="0">
                <a:latin typeface="Aptos"/>
              </a:rPr>
              <a:t>Thank you Priority Team 1 Coalition Committee </a:t>
            </a:r>
            <a:r>
              <a:rPr lang="en-US" sz="4000">
                <a:latin typeface="Aptos"/>
              </a:rPr>
              <a:t>Members!</a:t>
            </a:r>
            <a:endParaRPr lang="en-US" sz="3600" b="1" dirty="0">
              <a:solidFill>
                <a:srgbClr val="2E3091"/>
              </a:solidFill>
              <a:latin typeface="Aptos" panose="020B0004020202020204" pitchFamily="34" charset="0"/>
            </a:endParaRP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D80E4CA-A82B-A588-854D-46A1508385D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038860" y="1856105"/>
            <a:ext cx="10317480" cy="4351338"/>
          </a:xfrm>
        </p:spPr>
        <p:txBody>
          <a:bodyPr vert="horz" lIns="91440" tIns="45720" rIns="91440" bIns="45720" rtlCol="0" anchor="t">
            <a:normAutofit/>
          </a:bodyPr>
          <a:lstStyle/>
          <a:p>
            <a:pPr fontAlgn="t"/>
            <a:endParaRPr lang="en-US" b="1" dirty="0">
              <a:latin typeface="Aptos" panose="020B0004020202020204" pitchFamily="34" charset="0"/>
            </a:endParaRPr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194568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MFHS Poppins">
      <a:majorFont>
        <a:latin typeface="Poppins"/>
        <a:ea typeface=""/>
        <a:cs typeface=""/>
      </a:majorFont>
      <a:minorFont>
        <a:latin typeface="Poppins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f8990c6-abbf-442e-a1c0-77bf0285365d">
      <Terms xmlns="http://schemas.microsoft.com/office/infopath/2007/PartnerControls"/>
    </lcf76f155ced4ddcb4097134ff3c332f>
    <TaxCatchAll xmlns="33fda230-91ed-48c7-8057-db1f8eac4c92" xsi:nil="true"/>
  </documentManagement>
</p:properti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8D3241E373346749824B30A497D7B102" ma:contentTypeVersion="18" ma:contentTypeDescription="Create a new document." ma:contentTypeScope="" ma:versionID="4d46c3b933872abb1ceb3f3ed1d635b4">
  <xsd:schema xmlns:xsd="http://www.w3.org/2001/XMLSchema" xmlns:xs="http://www.w3.org/2001/XMLSchema" xmlns:p="http://schemas.microsoft.com/office/2006/metadata/properties" xmlns:ns2="df8990c6-abbf-442e-a1c0-77bf0285365d" xmlns:ns3="33fda230-91ed-48c7-8057-db1f8eac4c92" targetNamespace="http://schemas.microsoft.com/office/2006/metadata/properties" ma:root="true" ma:fieldsID="31d4c8f6b1e491e546b6d6d19c09612f" ns2:_="" ns3:_="">
    <xsd:import namespace="df8990c6-abbf-442e-a1c0-77bf0285365d"/>
    <xsd:import namespace="33fda230-91ed-48c7-8057-db1f8eac4c92"/>
    <xsd:element name="properties">
      <xsd:complexType>
        <xsd:sequence>
          <xsd:element name="documentManagement">
            <xsd:complexType>
              <xsd:all>
                <xsd:element ref="ns2:MediaServiceMetadata" minOccurs="0"/>
                <xsd:element ref="ns2:MediaServiceFastMetadata" minOccurs="0"/>
                <xsd:element ref="ns2:MediaServiceDateTaken" minOccurs="0"/>
                <xsd:element ref="ns2:MediaServiceAutoTags" minOccurs="0"/>
                <xsd:element ref="ns2:MediaServiceOCR" minOccurs="0"/>
                <xsd:element ref="ns2:MediaServiceGenerationTime" minOccurs="0"/>
                <xsd:element ref="ns2:MediaServiceEventHashCode" minOccurs="0"/>
                <xsd:element ref="ns3:SharedWithUsers" minOccurs="0"/>
                <xsd:element ref="ns3:SharedWithDetails" minOccurs="0"/>
                <xsd:element ref="ns2:MediaServiceLocation" minOccurs="0"/>
                <xsd:element ref="ns2:MediaServiceAutoKeyPoints" minOccurs="0"/>
                <xsd:element ref="ns2:MediaServiceKeyPoints" minOccurs="0"/>
                <xsd:element ref="ns2:MediaLengthInSeconds" minOccurs="0"/>
                <xsd:element ref="ns2:lcf76f155ced4ddcb4097134ff3c332f" minOccurs="0"/>
                <xsd:element ref="ns3:TaxCatchAll" minOccurs="0"/>
                <xsd:element ref="ns2:MediaServiceObjectDetectorVersions" minOccurs="0"/>
                <xsd:element ref="ns2:MediaServiceSearchPropertie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f8990c6-abbf-442e-a1c0-77bf0285365d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ServiceOCR" ma:index="12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GenerationTime" ma:index="13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4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Location" ma:index="17" nillable="true" ma:displayName="Location" ma:internalName="MediaServiceLocation" ma:readOnly="true">
      <xsd:simpleType>
        <xsd:restriction base="dms:Text"/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LengthInSeconds" ma:index="20" nillable="true" ma:displayName="MediaLengthInSeconds" ma:hidden="true" ma:internalName="MediaLengthInSeconds" ma:readOnly="true">
      <xsd:simpleType>
        <xsd:restriction base="dms:Unknown"/>
      </xsd:simpleType>
    </xsd:element>
    <xsd:element name="lcf76f155ced4ddcb4097134ff3c332f" ma:index="22" nillable="true" ma:taxonomy="true" ma:internalName="lcf76f155ced4ddcb4097134ff3c332f" ma:taxonomyFieldName="MediaServiceImageTags" ma:displayName="Image Tags" ma:readOnly="false" ma:fieldId="{5cf76f15-5ced-4ddc-b409-7134ff3c332f}" ma:taxonomyMulti="true" ma:sspId="9bb81dbe-ece4-41b8-9e0a-74c8543bf00b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ObjectDetectorVersions" ma:index="24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5" nillable="true" ma:displayName="MediaServiceSearchProperties" ma:hidden="true" ma:internalName="MediaServiceSearchProperties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3fda230-91ed-48c7-8057-db1f8eac4c92" elementFormDefault="qualified">
    <xsd:import namespace="http://schemas.microsoft.com/office/2006/documentManagement/types"/>
    <xsd:import namespace="http://schemas.microsoft.com/office/infopath/2007/PartnerControls"/>
    <xsd:element name="SharedWithUsers" ma:index="15" nillable="true" ma:displayName="Shared With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6" nillable="true" ma:displayName="Shared With Details" ma:internalName="SharedWithDetails" ma:readOnly="true">
      <xsd:simpleType>
        <xsd:restriction base="dms:Note">
          <xsd:maxLength value="255"/>
        </xsd:restriction>
      </xsd:simpleType>
    </xsd:element>
    <xsd:element name="TaxCatchAll" ma:index="23" nillable="true" ma:displayName="Taxonomy Catch All Column" ma:hidden="true" ma:list="{6b61b929-4969-465c-9f26-cf149c35fea4}" ma:internalName="TaxCatchAll" ma:showField="CatchAllData" ma:web="33fda230-91ed-48c7-8057-db1f8eac4c92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F738002-41F2-430E-A8D9-4B4214F2E20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C310AD59-C1CE-4085-80FE-3B6BB2F7ACE5}">
  <ds:schemaRefs>
    <ds:schemaRef ds:uri="33fda230-91ed-48c7-8057-db1f8eac4c92"/>
    <ds:schemaRef ds:uri="df8990c6-abbf-442e-a1c0-77bf0285365d"/>
    <ds:schemaRef ds:uri="http://schemas.microsoft.com/office/2006/metadata/properties"/>
    <ds:schemaRef ds:uri="http://schemas.microsoft.com/office/infopath/2007/PartnerControls"/>
  </ds:schemaRefs>
</ds:datastoreItem>
</file>

<file path=customXml/itemProps3.xml><?xml version="1.0" encoding="utf-8"?>
<ds:datastoreItem xmlns:ds="http://schemas.openxmlformats.org/officeDocument/2006/customXml" ds:itemID="{BD97D897-469F-429E-A2FA-A7169DE013EF}">
  <ds:schemaRefs>
    <ds:schemaRef ds:uri="33fda230-91ed-48c7-8057-db1f8eac4c92"/>
    <ds:schemaRef ds:uri="df8990c6-abbf-442e-a1c0-77bf0285365d"/>
    <ds:schemaRef ds:uri="http://purl.org/dc/elements/1.1/"/>
    <ds:schemaRef ds:uri="http://purl.org/dc/terms/"/>
    <ds:schemaRef ds:uri="http://schemas.microsoft.com/internal/obd"/>
    <ds:schemaRef ds:uri="http://schemas.microsoft.com/office/2006/documentManagement/types"/>
    <ds:schemaRef ds:uri="http://schemas.microsoft.com/office/2006/metadata/contentType"/>
    <ds:schemaRef ds:uri="http://schemas.microsoft.com/office/2006/metadata/properties"/>
    <ds:schemaRef ds:uri="http://schemas.microsoft.com/office/2006/metadata/properties/metaAttributes"/>
    <ds:schemaRef ds:uri="http://schemas.microsoft.com/office/infopath/2007/PartnerControls"/>
    <ds:schemaRef ds:uri="http://schemas.openxmlformats.org/package/2006/metadata/core-properties"/>
    <ds:schemaRef ds:uri="http://www.w3.org/2001/XMLSchema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683</TotalTime>
  <Words>485</Words>
  <Application>Microsoft Office PowerPoint</Application>
  <PresentationFormat>Widescreen</PresentationFormat>
  <Paragraphs>96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Northeast Regional Maternal Health Coalition</vt:lpstr>
      <vt:lpstr>Priority Team 1: Improving Access to High Quality Care</vt:lpstr>
      <vt:lpstr>Priority Team 1:Why This Matters</vt:lpstr>
      <vt:lpstr>Priority Team 1: What We Focused On</vt:lpstr>
      <vt:lpstr>Priority Team 1:What We’ve Worked On</vt:lpstr>
      <vt:lpstr>Priority Team 1: What We’re Learning</vt:lpstr>
      <vt:lpstr>Priority Team 1: What’s Next</vt:lpstr>
      <vt:lpstr>Thank you Priority Team 1 Coalition Committee Members!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Autumn Bohner</dc:creator>
  <cp:lastModifiedBy>London McPhatter</cp:lastModifiedBy>
  <cp:revision>57</cp:revision>
  <dcterms:created xsi:type="dcterms:W3CDTF">2026-03-04T15:34:51Z</dcterms:created>
  <dcterms:modified xsi:type="dcterms:W3CDTF">2026-06-09T19:34:32Z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ediaServiceImageTags">
    <vt:lpwstr/>
  </property>
  <property fmtid="{D5CDD505-2E9C-101B-9397-08002B2CF9AE}" pid="3" name="ContentTypeId">
    <vt:lpwstr>0x0101008D3241E373346749824B30A497D7B102</vt:lpwstr>
  </property>
</Properties>
</file>