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6" r:id="rId5"/>
    <p:sldId id="369" r:id="rId6"/>
    <p:sldId id="370" r:id="rId7"/>
    <p:sldId id="371" r:id="rId8"/>
    <p:sldId id="366" r:id="rId9"/>
    <p:sldId id="367" r:id="rId10"/>
    <p:sldId id="368" r:id="rId11"/>
    <p:sldId id="292" r:id="rId12"/>
    <p:sldId id="280" r:id="rId13"/>
    <p:sldId id="261" r:id="rId14"/>
    <p:sldId id="272" r:id="rId15"/>
    <p:sldId id="268" r:id="rId16"/>
    <p:sldId id="287" r:id="rId17"/>
    <p:sldId id="365" r:id="rId18"/>
    <p:sldId id="291" r:id="rId19"/>
    <p:sldId id="295" r:id="rId20"/>
    <p:sldId id="357" r:id="rId21"/>
    <p:sldId id="358" r:id="rId22"/>
    <p:sldId id="359" r:id="rId23"/>
    <p:sldId id="356" r:id="rId24"/>
    <p:sldId id="355" r:id="rId25"/>
    <p:sldId id="354" r:id="rId26"/>
    <p:sldId id="361" r:id="rId27"/>
    <p:sldId id="362" r:id="rId28"/>
    <p:sldId id="363" r:id="rId29"/>
    <p:sldId id="364" r:id="rId30"/>
    <p:sldId id="289" r:id="rId31"/>
    <p:sldId id="279"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D60"/>
    <a:srgbClr val="C0C0C0"/>
    <a:srgbClr val="E42D1A"/>
    <a:srgbClr val="F5B0A9"/>
    <a:srgbClr val="E7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0E4016-3147-446E-8664-A2C73C4F6035}" v="138" dt="2026-06-09T17:58:19.31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73" autoAdjust="0"/>
  </p:normalViewPr>
  <p:slideViewPr>
    <p:cSldViewPr>
      <p:cViewPr>
        <p:scale>
          <a:sx n="71" d="100"/>
          <a:sy n="71" d="100"/>
        </p:scale>
        <p:origin x="2352" y="6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300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ulet, Sara" userId="845fc6ad-ae90-4909-8cec-3015ba84392a" providerId="ADAL" clId="{19B7D638-276F-4C1C-B44C-C4355FBAD181}"/>
    <pc:docChg chg="custSel addSld delSld modSld sldOrd">
      <pc:chgData name="Goulet, Sara" userId="845fc6ad-ae90-4909-8cec-3015ba84392a" providerId="ADAL" clId="{19B7D638-276F-4C1C-B44C-C4355FBAD181}" dt="2026-06-09T18:22:10.996" v="3774" actId="6549"/>
      <pc:docMkLst>
        <pc:docMk/>
      </pc:docMkLst>
      <pc:sldChg chg="addSp delSp modSp mod modNotesTx">
        <pc:chgData name="Goulet, Sara" userId="845fc6ad-ae90-4909-8cec-3015ba84392a" providerId="ADAL" clId="{19B7D638-276F-4C1C-B44C-C4355FBAD181}" dt="2026-06-09T17:58:19.323" v="3773"/>
        <pc:sldMkLst>
          <pc:docMk/>
          <pc:sldMk cId="3560217725" sldId="256"/>
        </pc:sldMkLst>
        <pc:spChg chg="mod">
          <ac:chgData name="Goulet, Sara" userId="845fc6ad-ae90-4909-8cec-3015ba84392a" providerId="ADAL" clId="{19B7D638-276F-4C1C-B44C-C4355FBAD181}" dt="2026-06-09T17:58:19.323" v="3773"/>
          <ac:spMkLst>
            <pc:docMk/>
            <pc:sldMk cId="3560217725" sldId="256"/>
            <ac:spMk id="26" creationId="{F6C99F16-27E5-AD6A-B32A-805CFB561632}"/>
          </ac:spMkLst>
        </pc:spChg>
        <pc:grpChg chg="mod">
          <ac:chgData name="Goulet, Sara" userId="845fc6ad-ae90-4909-8cec-3015ba84392a" providerId="ADAL" clId="{19B7D638-276F-4C1C-B44C-C4355FBAD181}" dt="2026-06-05T12:33:19.315" v="122" actId="1036"/>
          <ac:grpSpMkLst>
            <pc:docMk/>
            <pc:sldMk cId="3560217725" sldId="256"/>
            <ac:grpSpMk id="32" creationId="{2E78DBD3-1EFD-0345-F4B9-6966F91C9F01}"/>
          </ac:grpSpMkLst>
        </pc:grpChg>
        <pc:picChg chg="add mod">
          <ac:chgData name="Goulet, Sara" userId="845fc6ad-ae90-4909-8cec-3015ba84392a" providerId="ADAL" clId="{19B7D638-276F-4C1C-B44C-C4355FBAD181}" dt="2026-06-05T12:33:17.108" v="120" actId="1076"/>
          <ac:picMkLst>
            <pc:docMk/>
            <pc:sldMk cId="3560217725" sldId="256"/>
            <ac:picMk id="2" creationId="{F69AD6EE-8360-3F9A-48DB-EB08F735F508}"/>
          </ac:picMkLst>
        </pc:picChg>
      </pc:sldChg>
      <pc:sldChg chg="modSp add del mod ord modNotesTx">
        <pc:chgData name="Goulet, Sara" userId="845fc6ad-ae90-4909-8cec-3015ba84392a" providerId="ADAL" clId="{19B7D638-276F-4C1C-B44C-C4355FBAD181}" dt="2026-06-09T17:22:12.880" v="3699" actId="47"/>
        <pc:sldMkLst>
          <pc:docMk/>
          <pc:sldMk cId="3574888018" sldId="257"/>
        </pc:sldMkLst>
      </pc:sldChg>
      <pc:sldChg chg="modSp mod">
        <pc:chgData name="Goulet, Sara" userId="845fc6ad-ae90-4909-8cec-3015ba84392a" providerId="ADAL" clId="{19B7D638-276F-4C1C-B44C-C4355FBAD181}" dt="2026-06-09T13:39:50.912" v="1519" actId="20577"/>
        <pc:sldMkLst>
          <pc:docMk/>
          <pc:sldMk cId="1371008317" sldId="261"/>
        </pc:sldMkLst>
        <pc:spChg chg="mod">
          <ac:chgData name="Goulet, Sara" userId="845fc6ad-ae90-4909-8cec-3015ba84392a" providerId="ADAL" clId="{19B7D638-276F-4C1C-B44C-C4355FBAD181}" dt="2026-06-09T13:39:50.912" v="1519" actId="20577"/>
          <ac:spMkLst>
            <pc:docMk/>
            <pc:sldMk cId="1371008317" sldId="261"/>
            <ac:spMk id="2" creationId="{00000000-0000-0000-0000-000000000000}"/>
          </ac:spMkLst>
        </pc:spChg>
      </pc:sldChg>
      <pc:sldChg chg="del">
        <pc:chgData name="Goulet, Sara" userId="845fc6ad-ae90-4909-8cec-3015ba84392a" providerId="ADAL" clId="{19B7D638-276F-4C1C-B44C-C4355FBAD181}" dt="2026-06-08T16:01:38.537" v="428" actId="47"/>
        <pc:sldMkLst>
          <pc:docMk/>
          <pc:sldMk cId="286117450" sldId="270"/>
        </pc:sldMkLst>
      </pc:sldChg>
      <pc:sldChg chg="del">
        <pc:chgData name="Goulet, Sara" userId="845fc6ad-ae90-4909-8cec-3015ba84392a" providerId="ADAL" clId="{19B7D638-276F-4C1C-B44C-C4355FBAD181}" dt="2026-06-08T15:50:45.795" v="171" actId="47"/>
        <pc:sldMkLst>
          <pc:docMk/>
          <pc:sldMk cId="2856753043" sldId="271"/>
        </pc:sldMkLst>
      </pc:sldChg>
      <pc:sldChg chg="modNotesTx">
        <pc:chgData name="Goulet, Sara" userId="845fc6ad-ae90-4909-8cec-3015ba84392a" providerId="ADAL" clId="{19B7D638-276F-4C1C-B44C-C4355FBAD181}" dt="2026-06-09T18:22:10.996" v="3774" actId="6549"/>
        <pc:sldMkLst>
          <pc:docMk/>
          <pc:sldMk cId="2307425246" sldId="272"/>
        </pc:sldMkLst>
      </pc:sldChg>
      <pc:sldChg chg="del">
        <pc:chgData name="Goulet, Sara" userId="845fc6ad-ae90-4909-8cec-3015ba84392a" providerId="ADAL" clId="{19B7D638-276F-4C1C-B44C-C4355FBAD181}" dt="2026-06-08T15:51:26.697" v="172" actId="47"/>
        <pc:sldMkLst>
          <pc:docMk/>
          <pc:sldMk cId="1827177777" sldId="274"/>
        </pc:sldMkLst>
      </pc:sldChg>
      <pc:sldChg chg="addSp delSp modSp mod modNotesTx">
        <pc:chgData name="Goulet, Sara" userId="845fc6ad-ae90-4909-8cec-3015ba84392a" providerId="ADAL" clId="{19B7D638-276F-4C1C-B44C-C4355FBAD181}" dt="2026-06-09T16:35:22.135" v="2473" actId="20577"/>
        <pc:sldMkLst>
          <pc:docMk/>
          <pc:sldMk cId="2790623398" sldId="280"/>
        </pc:sldMkLst>
        <pc:spChg chg="add mod">
          <ac:chgData name="Goulet, Sara" userId="845fc6ad-ae90-4909-8cec-3015ba84392a" providerId="ADAL" clId="{19B7D638-276F-4C1C-B44C-C4355FBAD181}" dt="2026-06-08T15:50:35.830" v="169" actId="1036"/>
          <ac:spMkLst>
            <pc:docMk/>
            <pc:sldMk cId="2790623398" sldId="280"/>
            <ac:spMk id="3" creationId="{E3C0C524-C668-1BB4-6712-7F06E29D2D99}"/>
          </ac:spMkLst>
        </pc:spChg>
      </pc:sldChg>
      <pc:sldChg chg="del">
        <pc:chgData name="Goulet, Sara" userId="845fc6ad-ae90-4909-8cec-3015ba84392a" providerId="ADAL" clId="{19B7D638-276F-4C1C-B44C-C4355FBAD181}" dt="2026-06-08T16:01:32.340" v="427" actId="47"/>
        <pc:sldMkLst>
          <pc:docMk/>
          <pc:sldMk cId="3851980592" sldId="282"/>
        </pc:sldMkLst>
      </pc:sldChg>
      <pc:sldChg chg="addSp delSp modSp mod">
        <pc:chgData name="Goulet, Sara" userId="845fc6ad-ae90-4909-8cec-3015ba84392a" providerId="ADAL" clId="{19B7D638-276F-4C1C-B44C-C4355FBAD181}" dt="2026-06-09T13:40:40.223" v="1524" actId="478"/>
        <pc:sldMkLst>
          <pc:docMk/>
          <pc:sldMk cId="4230279483" sldId="287"/>
        </pc:sldMkLst>
        <pc:spChg chg="add del mod">
          <ac:chgData name="Goulet, Sara" userId="845fc6ad-ae90-4909-8cec-3015ba84392a" providerId="ADAL" clId="{19B7D638-276F-4C1C-B44C-C4355FBAD181}" dt="2026-06-09T13:40:40.223" v="1524" actId="478"/>
          <ac:spMkLst>
            <pc:docMk/>
            <pc:sldMk cId="4230279483" sldId="287"/>
            <ac:spMk id="7" creationId="{02F86A07-2E8C-27EA-190B-F425E6E2241A}"/>
          </ac:spMkLst>
        </pc:spChg>
        <pc:spChg chg="del">
          <ac:chgData name="Goulet, Sara" userId="845fc6ad-ae90-4909-8cec-3015ba84392a" providerId="ADAL" clId="{19B7D638-276F-4C1C-B44C-C4355FBAD181}" dt="2026-06-09T13:40:37.134" v="1523" actId="478"/>
          <ac:spMkLst>
            <pc:docMk/>
            <pc:sldMk cId="4230279483" sldId="287"/>
            <ac:spMk id="13" creationId="{C4E183CD-A1A6-DC1E-DB19-2123372C99B5}"/>
          </ac:spMkLst>
        </pc:spChg>
      </pc:sldChg>
      <pc:sldChg chg="del">
        <pc:chgData name="Goulet, Sara" userId="845fc6ad-ae90-4909-8cec-3015ba84392a" providerId="ADAL" clId="{19B7D638-276F-4C1C-B44C-C4355FBAD181}" dt="2026-06-08T15:50:45.733" v="170" actId="47"/>
        <pc:sldMkLst>
          <pc:docMk/>
          <pc:sldMk cId="3560510245" sldId="288"/>
        </pc:sldMkLst>
      </pc:sldChg>
      <pc:sldChg chg="delSp modSp mod ord modNotesTx">
        <pc:chgData name="Goulet, Sara" userId="845fc6ad-ae90-4909-8cec-3015ba84392a" providerId="ADAL" clId="{19B7D638-276F-4C1C-B44C-C4355FBAD181}" dt="2026-06-09T16:39:39.394" v="2959" actId="20577"/>
        <pc:sldMkLst>
          <pc:docMk/>
          <pc:sldMk cId="387682430" sldId="291"/>
        </pc:sldMkLst>
        <pc:spChg chg="del mod">
          <ac:chgData name="Goulet, Sara" userId="845fc6ad-ae90-4909-8cec-3015ba84392a" providerId="ADAL" clId="{19B7D638-276F-4C1C-B44C-C4355FBAD181}" dt="2026-06-08T16:00:43.945" v="419" actId="478"/>
          <ac:spMkLst>
            <pc:docMk/>
            <pc:sldMk cId="387682430" sldId="291"/>
            <ac:spMk id="6" creationId="{F37D46EC-BCA3-CBDB-DA0B-3210F751B284}"/>
          </ac:spMkLst>
        </pc:spChg>
      </pc:sldChg>
      <pc:sldChg chg="delSp mod ord modNotesTx">
        <pc:chgData name="Goulet, Sara" userId="845fc6ad-ae90-4909-8cec-3015ba84392a" providerId="ADAL" clId="{19B7D638-276F-4C1C-B44C-C4355FBAD181}" dt="2026-06-09T16:34:56.783" v="2356" actId="20577"/>
        <pc:sldMkLst>
          <pc:docMk/>
          <pc:sldMk cId="782849860" sldId="292"/>
        </pc:sldMkLst>
        <pc:spChg chg="del">
          <ac:chgData name="Goulet, Sara" userId="845fc6ad-ae90-4909-8cec-3015ba84392a" providerId="ADAL" clId="{19B7D638-276F-4C1C-B44C-C4355FBAD181}" dt="2026-06-09T13:40:21.395" v="1522" actId="478"/>
          <ac:spMkLst>
            <pc:docMk/>
            <pc:sldMk cId="782849860" sldId="292"/>
            <ac:spMk id="6" creationId="{9915AC68-9217-2ADF-80E8-3B3BD95EB993}"/>
          </ac:spMkLst>
        </pc:spChg>
      </pc:sldChg>
      <pc:sldChg chg="del">
        <pc:chgData name="Goulet, Sara" userId="845fc6ad-ae90-4909-8cec-3015ba84392a" providerId="ADAL" clId="{19B7D638-276F-4C1C-B44C-C4355FBAD181}" dt="2026-06-08T16:01:29.257" v="426" actId="47"/>
        <pc:sldMkLst>
          <pc:docMk/>
          <pc:sldMk cId="2337793668" sldId="294"/>
        </pc:sldMkLst>
      </pc:sldChg>
      <pc:sldChg chg="addSp modSp new mod ord modNotesTx">
        <pc:chgData name="Goulet, Sara" userId="845fc6ad-ae90-4909-8cec-3015ba84392a" providerId="ADAL" clId="{19B7D638-276F-4C1C-B44C-C4355FBAD181}" dt="2026-06-09T16:40:18.162" v="3086" actId="20577"/>
        <pc:sldMkLst>
          <pc:docMk/>
          <pc:sldMk cId="1198112955" sldId="295"/>
        </pc:sldMkLst>
        <pc:spChg chg="add mod">
          <ac:chgData name="Goulet, Sara" userId="845fc6ad-ae90-4909-8cec-3015ba84392a" providerId="ADAL" clId="{19B7D638-276F-4C1C-B44C-C4355FBAD181}" dt="2026-06-05T12:49:51.594" v="157" actId="1036"/>
          <ac:spMkLst>
            <pc:docMk/>
            <pc:sldMk cId="1198112955" sldId="295"/>
            <ac:spMk id="4" creationId="{D400E097-BDEE-5C97-9033-45E5B63D3B4F}"/>
          </ac:spMkLst>
        </pc:spChg>
        <pc:spChg chg="add mod">
          <ac:chgData name="Goulet, Sara" userId="845fc6ad-ae90-4909-8cec-3015ba84392a" providerId="ADAL" clId="{19B7D638-276F-4C1C-B44C-C4355FBAD181}" dt="2026-06-08T16:13:50.710" v="529" actId="1036"/>
          <ac:spMkLst>
            <pc:docMk/>
            <pc:sldMk cId="1198112955" sldId="295"/>
            <ac:spMk id="5" creationId="{F3F4EB09-01B3-A537-6E9C-7D7D8F596392}"/>
          </ac:spMkLst>
        </pc:spChg>
      </pc:sldChg>
      <pc:sldChg chg="delSp modSp add del mod">
        <pc:chgData name="Goulet, Sara" userId="845fc6ad-ae90-4909-8cec-3015ba84392a" providerId="ADAL" clId="{19B7D638-276F-4C1C-B44C-C4355FBAD181}" dt="2026-06-08T15:51:42.198" v="173" actId="47"/>
        <pc:sldMkLst>
          <pc:docMk/>
          <pc:sldMk cId="2642001243" sldId="353"/>
        </pc:sldMkLst>
        <pc:spChg chg="del">
          <ac:chgData name="Goulet, Sara" userId="845fc6ad-ae90-4909-8cec-3015ba84392a" providerId="ADAL" clId="{19B7D638-276F-4C1C-B44C-C4355FBAD181}" dt="2026-06-08T12:48:02.675" v="159" actId="478"/>
          <ac:spMkLst>
            <pc:docMk/>
            <pc:sldMk cId="2642001243" sldId="353"/>
            <ac:spMk id="3" creationId="{3C1FED61-9C9A-30B0-9572-A413A02BA601}"/>
          </ac:spMkLst>
        </pc:spChg>
        <pc:spChg chg="mod">
          <ac:chgData name="Goulet, Sara" userId="845fc6ad-ae90-4909-8cec-3015ba84392a" providerId="ADAL" clId="{19B7D638-276F-4C1C-B44C-C4355FBAD181}" dt="2026-06-08T12:48:07.559" v="166" actId="1036"/>
          <ac:spMkLst>
            <pc:docMk/>
            <pc:sldMk cId="2642001243" sldId="353"/>
            <ac:spMk id="4" creationId="{17FCF3C5-B738-D9CA-D1B7-0FDA3632B7D9}"/>
          </ac:spMkLst>
        </pc:spChg>
      </pc:sldChg>
      <pc:sldChg chg="delSp modSp add mod">
        <pc:chgData name="Goulet, Sara" userId="845fc6ad-ae90-4909-8cec-3015ba84392a" providerId="ADAL" clId="{19B7D638-276F-4C1C-B44C-C4355FBAD181}" dt="2026-06-08T15:56:56.805" v="233" actId="1035"/>
        <pc:sldMkLst>
          <pc:docMk/>
          <pc:sldMk cId="3675229166" sldId="354"/>
        </pc:sldMkLst>
        <pc:spChg chg="del">
          <ac:chgData name="Goulet, Sara" userId="845fc6ad-ae90-4909-8cec-3015ba84392a" providerId="ADAL" clId="{19B7D638-276F-4C1C-B44C-C4355FBAD181}" dt="2026-06-08T15:56:47.206" v="221" actId="478"/>
          <ac:spMkLst>
            <pc:docMk/>
            <pc:sldMk cId="3675229166" sldId="354"/>
            <ac:spMk id="3" creationId="{9F700662-6F91-B377-A37C-04651B8D972C}"/>
          </ac:spMkLst>
        </pc:spChg>
        <pc:spChg chg="mod">
          <ac:chgData name="Goulet, Sara" userId="845fc6ad-ae90-4909-8cec-3015ba84392a" providerId="ADAL" clId="{19B7D638-276F-4C1C-B44C-C4355FBAD181}" dt="2026-06-08T15:56:51.959" v="229" actId="1036"/>
          <ac:spMkLst>
            <pc:docMk/>
            <pc:sldMk cId="3675229166" sldId="354"/>
            <ac:spMk id="4" creationId="{3107310F-05E9-5BDE-DCFB-365C9EE5C0DD}"/>
          </ac:spMkLst>
        </pc:spChg>
        <pc:spChg chg="mod">
          <ac:chgData name="Goulet, Sara" userId="845fc6ad-ae90-4909-8cec-3015ba84392a" providerId="ADAL" clId="{19B7D638-276F-4C1C-B44C-C4355FBAD181}" dt="2026-06-08T15:56:56.805" v="233" actId="1035"/>
          <ac:spMkLst>
            <pc:docMk/>
            <pc:sldMk cId="3675229166" sldId="354"/>
            <ac:spMk id="7" creationId="{4D1119B6-C32B-44B1-CE55-EB079E946835}"/>
          </ac:spMkLst>
        </pc:spChg>
      </pc:sldChg>
      <pc:sldChg chg="delSp modSp add mod">
        <pc:chgData name="Goulet, Sara" userId="845fc6ad-ae90-4909-8cec-3015ba84392a" providerId="ADAL" clId="{19B7D638-276F-4C1C-B44C-C4355FBAD181}" dt="2026-06-08T15:55:53.682" v="218" actId="20577"/>
        <pc:sldMkLst>
          <pc:docMk/>
          <pc:sldMk cId="2289736959" sldId="355"/>
        </pc:sldMkLst>
        <pc:spChg chg="del">
          <ac:chgData name="Goulet, Sara" userId="845fc6ad-ae90-4909-8cec-3015ba84392a" providerId="ADAL" clId="{19B7D638-276F-4C1C-B44C-C4355FBAD181}" dt="2026-06-08T15:53:58.766" v="210" actId="478"/>
          <ac:spMkLst>
            <pc:docMk/>
            <pc:sldMk cId="2289736959" sldId="355"/>
            <ac:spMk id="3" creationId="{2347560A-1F60-4EC6-7725-A6FB28C1EDD3}"/>
          </ac:spMkLst>
        </pc:spChg>
        <pc:spChg chg="mod">
          <ac:chgData name="Goulet, Sara" userId="845fc6ad-ae90-4909-8cec-3015ba84392a" providerId="ADAL" clId="{19B7D638-276F-4C1C-B44C-C4355FBAD181}" dt="2026-06-08T15:54:03.152" v="217" actId="1036"/>
          <ac:spMkLst>
            <pc:docMk/>
            <pc:sldMk cId="2289736959" sldId="355"/>
            <ac:spMk id="4" creationId="{FD12EBC5-0985-96AC-0CAC-0450957490A0}"/>
          </ac:spMkLst>
        </pc:spChg>
        <pc:spChg chg="mod">
          <ac:chgData name="Goulet, Sara" userId="845fc6ad-ae90-4909-8cec-3015ba84392a" providerId="ADAL" clId="{19B7D638-276F-4C1C-B44C-C4355FBAD181}" dt="2026-06-08T15:55:53.682" v="218" actId="20577"/>
          <ac:spMkLst>
            <pc:docMk/>
            <pc:sldMk cId="2289736959" sldId="355"/>
            <ac:spMk id="7" creationId="{D7D67740-DD19-7DC5-0381-1082913C0BA2}"/>
          </ac:spMkLst>
        </pc:spChg>
      </pc:sldChg>
      <pc:sldChg chg="delSp modSp add mod">
        <pc:chgData name="Goulet, Sara" userId="845fc6ad-ae90-4909-8cec-3015ba84392a" providerId="ADAL" clId="{19B7D638-276F-4C1C-B44C-C4355FBAD181}" dt="2026-06-08T15:53:48.145" v="209" actId="1036"/>
        <pc:sldMkLst>
          <pc:docMk/>
          <pc:sldMk cId="4144705635" sldId="356"/>
        </pc:sldMkLst>
        <pc:spChg chg="del">
          <ac:chgData name="Goulet, Sara" userId="845fc6ad-ae90-4909-8cec-3015ba84392a" providerId="ADAL" clId="{19B7D638-276F-4C1C-B44C-C4355FBAD181}" dt="2026-06-08T15:53:43.897" v="207" actId="478"/>
          <ac:spMkLst>
            <pc:docMk/>
            <pc:sldMk cId="4144705635" sldId="356"/>
            <ac:spMk id="3" creationId="{2DFF2881-25C0-5D7F-F353-E54F28B01649}"/>
          </ac:spMkLst>
        </pc:spChg>
        <pc:spChg chg="mod">
          <ac:chgData name="Goulet, Sara" userId="845fc6ad-ae90-4909-8cec-3015ba84392a" providerId="ADAL" clId="{19B7D638-276F-4C1C-B44C-C4355FBAD181}" dt="2026-06-08T15:53:41.036" v="206" actId="1036"/>
          <ac:spMkLst>
            <pc:docMk/>
            <pc:sldMk cId="4144705635" sldId="356"/>
            <ac:spMk id="4" creationId="{7B657091-1EC3-9D2D-9C68-E8ED5F7DFB95}"/>
          </ac:spMkLst>
        </pc:spChg>
        <pc:spChg chg="mod">
          <ac:chgData name="Goulet, Sara" userId="845fc6ad-ae90-4909-8cec-3015ba84392a" providerId="ADAL" clId="{19B7D638-276F-4C1C-B44C-C4355FBAD181}" dt="2026-06-08T15:53:48.145" v="209" actId="1036"/>
          <ac:spMkLst>
            <pc:docMk/>
            <pc:sldMk cId="4144705635" sldId="356"/>
            <ac:spMk id="7" creationId="{F7E11CF1-EB4C-7262-51C7-945FD681E675}"/>
          </ac:spMkLst>
        </pc:spChg>
      </pc:sldChg>
      <pc:sldChg chg="delSp modSp add mod">
        <pc:chgData name="Goulet, Sara" userId="845fc6ad-ae90-4909-8cec-3015ba84392a" providerId="ADAL" clId="{19B7D638-276F-4C1C-B44C-C4355FBAD181}" dt="2026-06-08T15:52:46.659" v="181" actId="478"/>
        <pc:sldMkLst>
          <pc:docMk/>
          <pc:sldMk cId="1901233138" sldId="357"/>
        </pc:sldMkLst>
        <pc:spChg chg="del">
          <ac:chgData name="Goulet, Sara" userId="845fc6ad-ae90-4909-8cec-3015ba84392a" providerId="ADAL" clId="{19B7D638-276F-4C1C-B44C-C4355FBAD181}" dt="2026-06-08T15:52:46.659" v="181" actId="478"/>
          <ac:spMkLst>
            <pc:docMk/>
            <pc:sldMk cId="1901233138" sldId="357"/>
            <ac:spMk id="3" creationId="{0D3566AB-AAD7-15F1-52E2-6692C1199C98}"/>
          </ac:spMkLst>
        </pc:spChg>
        <pc:spChg chg="mod">
          <ac:chgData name="Goulet, Sara" userId="845fc6ad-ae90-4909-8cec-3015ba84392a" providerId="ADAL" clId="{19B7D638-276F-4C1C-B44C-C4355FBAD181}" dt="2026-06-08T15:52:44.627" v="180" actId="1036"/>
          <ac:spMkLst>
            <pc:docMk/>
            <pc:sldMk cId="1901233138" sldId="357"/>
            <ac:spMk id="4" creationId="{960D4A27-6210-D60E-6282-1996B0300C04}"/>
          </ac:spMkLst>
        </pc:spChg>
      </pc:sldChg>
      <pc:sldChg chg="delSp modSp add mod">
        <pc:chgData name="Goulet, Sara" userId="845fc6ad-ae90-4909-8cec-3015ba84392a" providerId="ADAL" clId="{19B7D638-276F-4C1C-B44C-C4355FBAD181}" dt="2026-06-08T15:53:05.332" v="189" actId="478"/>
        <pc:sldMkLst>
          <pc:docMk/>
          <pc:sldMk cId="4142898975" sldId="358"/>
        </pc:sldMkLst>
        <pc:spChg chg="del">
          <ac:chgData name="Goulet, Sara" userId="845fc6ad-ae90-4909-8cec-3015ba84392a" providerId="ADAL" clId="{19B7D638-276F-4C1C-B44C-C4355FBAD181}" dt="2026-06-08T15:53:05.332" v="189" actId="478"/>
          <ac:spMkLst>
            <pc:docMk/>
            <pc:sldMk cId="4142898975" sldId="358"/>
            <ac:spMk id="3" creationId="{D398E355-25A4-D5DC-41E7-CAA20632D592}"/>
          </ac:spMkLst>
        </pc:spChg>
        <pc:spChg chg="mod">
          <ac:chgData name="Goulet, Sara" userId="845fc6ad-ae90-4909-8cec-3015ba84392a" providerId="ADAL" clId="{19B7D638-276F-4C1C-B44C-C4355FBAD181}" dt="2026-06-08T15:53:03.177" v="188" actId="1036"/>
          <ac:spMkLst>
            <pc:docMk/>
            <pc:sldMk cId="4142898975" sldId="358"/>
            <ac:spMk id="4" creationId="{B409954E-89A1-C19A-D2E4-F0D41A7B07D8}"/>
          </ac:spMkLst>
        </pc:spChg>
      </pc:sldChg>
      <pc:sldChg chg="delSp modSp add mod">
        <pc:chgData name="Goulet, Sara" userId="845fc6ad-ae90-4909-8cec-3015ba84392a" providerId="ADAL" clId="{19B7D638-276F-4C1C-B44C-C4355FBAD181}" dt="2026-06-08T15:53:29.698" v="200" actId="1036"/>
        <pc:sldMkLst>
          <pc:docMk/>
          <pc:sldMk cId="1174498893" sldId="359"/>
        </pc:sldMkLst>
        <pc:spChg chg="del">
          <ac:chgData name="Goulet, Sara" userId="845fc6ad-ae90-4909-8cec-3015ba84392a" providerId="ADAL" clId="{19B7D638-276F-4C1C-B44C-C4355FBAD181}" dt="2026-06-08T15:53:12.965" v="190" actId="478"/>
          <ac:spMkLst>
            <pc:docMk/>
            <pc:sldMk cId="1174498893" sldId="359"/>
            <ac:spMk id="3" creationId="{44290656-4271-F9C1-65DA-55788D016786}"/>
          </ac:spMkLst>
        </pc:spChg>
        <pc:spChg chg="mod">
          <ac:chgData name="Goulet, Sara" userId="845fc6ad-ae90-4909-8cec-3015ba84392a" providerId="ADAL" clId="{19B7D638-276F-4C1C-B44C-C4355FBAD181}" dt="2026-06-08T15:53:29.698" v="200" actId="1036"/>
          <ac:spMkLst>
            <pc:docMk/>
            <pc:sldMk cId="1174498893" sldId="359"/>
            <ac:spMk id="4" creationId="{66842CCE-81E4-2CD8-BEF6-70A656957002}"/>
          </ac:spMkLst>
        </pc:spChg>
        <pc:spChg chg="mod">
          <ac:chgData name="Goulet, Sara" userId="845fc6ad-ae90-4909-8cec-3015ba84392a" providerId="ADAL" clId="{19B7D638-276F-4C1C-B44C-C4355FBAD181}" dt="2026-06-08T15:53:23.057" v="199" actId="1036"/>
          <ac:spMkLst>
            <pc:docMk/>
            <pc:sldMk cId="1174498893" sldId="359"/>
            <ac:spMk id="7" creationId="{B0F3489A-C5D1-E657-00E5-B6999F35F4AE}"/>
          </ac:spMkLst>
        </pc:spChg>
      </pc:sldChg>
      <pc:sldChg chg="delSp modSp add mod">
        <pc:chgData name="Goulet, Sara" userId="845fc6ad-ae90-4909-8cec-3015ba84392a" providerId="ADAL" clId="{19B7D638-276F-4C1C-B44C-C4355FBAD181}" dt="2026-06-08T15:57:19.120" v="245" actId="5793"/>
        <pc:sldMkLst>
          <pc:docMk/>
          <pc:sldMk cId="1994022357" sldId="361"/>
        </pc:sldMkLst>
        <pc:spChg chg="del">
          <ac:chgData name="Goulet, Sara" userId="845fc6ad-ae90-4909-8cec-3015ba84392a" providerId="ADAL" clId="{19B7D638-276F-4C1C-B44C-C4355FBAD181}" dt="2026-06-08T15:57:04.624" v="234" actId="478"/>
          <ac:spMkLst>
            <pc:docMk/>
            <pc:sldMk cId="1994022357" sldId="361"/>
            <ac:spMk id="3" creationId="{A4A82766-76E9-2B38-5874-04A79E3E41B5}"/>
          </ac:spMkLst>
        </pc:spChg>
        <pc:spChg chg="mod">
          <ac:chgData name="Goulet, Sara" userId="845fc6ad-ae90-4909-8cec-3015ba84392a" providerId="ADAL" clId="{19B7D638-276F-4C1C-B44C-C4355FBAD181}" dt="2026-06-08T15:57:10.281" v="244" actId="1036"/>
          <ac:spMkLst>
            <pc:docMk/>
            <pc:sldMk cId="1994022357" sldId="361"/>
            <ac:spMk id="4" creationId="{95B73CEE-3904-67FC-0C1D-0D4C9827E9D9}"/>
          </ac:spMkLst>
        </pc:spChg>
        <pc:spChg chg="mod">
          <ac:chgData name="Goulet, Sara" userId="845fc6ad-ae90-4909-8cec-3015ba84392a" providerId="ADAL" clId="{19B7D638-276F-4C1C-B44C-C4355FBAD181}" dt="2026-06-08T15:57:19.120" v="245" actId="5793"/>
          <ac:spMkLst>
            <pc:docMk/>
            <pc:sldMk cId="1994022357" sldId="361"/>
            <ac:spMk id="7" creationId="{64061FDE-68E9-BAC7-1D97-D3CA8589BF96}"/>
          </ac:spMkLst>
        </pc:spChg>
      </pc:sldChg>
      <pc:sldChg chg="delSp modSp add mod modNotesTx">
        <pc:chgData name="Goulet, Sara" userId="845fc6ad-ae90-4909-8cec-3015ba84392a" providerId="ADAL" clId="{19B7D638-276F-4C1C-B44C-C4355FBAD181}" dt="2026-06-08T15:57:56.643" v="265" actId="20577"/>
        <pc:sldMkLst>
          <pc:docMk/>
          <pc:sldMk cId="1856929061" sldId="362"/>
        </pc:sldMkLst>
        <pc:spChg chg="del">
          <ac:chgData name="Goulet, Sara" userId="845fc6ad-ae90-4909-8cec-3015ba84392a" providerId="ADAL" clId="{19B7D638-276F-4C1C-B44C-C4355FBAD181}" dt="2026-06-08T15:57:27.617" v="246" actId="478"/>
          <ac:spMkLst>
            <pc:docMk/>
            <pc:sldMk cId="1856929061" sldId="362"/>
            <ac:spMk id="3" creationId="{90AC3515-E449-333A-820D-74B8E6784AD3}"/>
          </ac:spMkLst>
        </pc:spChg>
        <pc:spChg chg="mod">
          <ac:chgData name="Goulet, Sara" userId="845fc6ad-ae90-4909-8cec-3015ba84392a" providerId="ADAL" clId="{19B7D638-276F-4C1C-B44C-C4355FBAD181}" dt="2026-06-08T15:57:32.121" v="254" actId="1036"/>
          <ac:spMkLst>
            <pc:docMk/>
            <pc:sldMk cId="1856929061" sldId="362"/>
            <ac:spMk id="4" creationId="{79D641DE-7272-8A16-E659-5FEA49F3B5E6}"/>
          </ac:spMkLst>
        </pc:spChg>
        <pc:spChg chg="mod">
          <ac:chgData name="Goulet, Sara" userId="845fc6ad-ae90-4909-8cec-3015ba84392a" providerId="ADAL" clId="{19B7D638-276F-4C1C-B44C-C4355FBAD181}" dt="2026-06-08T15:57:49.666" v="264" actId="21"/>
          <ac:spMkLst>
            <pc:docMk/>
            <pc:sldMk cId="1856929061" sldId="362"/>
            <ac:spMk id="7" creationId="{A3A76B2E-8AAB-E568-EBB1-A4B794B4DF12}"/>
          </ac:spMkLst>
        </pc:spChg>
      </pc:sldChg>
      <pc:sldChg chg="delSp modSp add mod">
        <pc:chgData name="Goulet, Sara" userId="845fc6ad-ae90-4909-8cec-3015ba84392a" providerId="ADAL" clId="{19B7D638-276F-4C1C-B44C-C4355FBAD181}" dt="2026-06-08T15:58:15.088" v="276" actId="20577"/>
        <pc:sldMkLst>
          <pc:docMk/>
          <pc:sldMk cId="4129142511" sldId="363"/>
        </pc:sldMkLst>
        <pc:spChg chg="del">
          <ac:chgData name="Goulet, Sara" userId="845fc6ad-ae90-4909-8cec-3015ba84392a" providerId="ADAL" clId="{19B7D638-276F-4C1C-B44C-C4355FBAD181}" dt="2026-06-08T15:58:05.805" v="266" actId="478"/>
          <ac:spMkLst>
            <pc:docMk/>
            <pc:sldMk cId="4129142511" sldId="363"/>
            <ac:spMk id="3" creationId="{5F624C13-E8F5-57B0-65B7-59812CE6B15B}"/>
          </ac:spMkLst>
        </pc:spChg>
        <pc:spChg chg="mod">
          <ac:chgData name="Goulet, Sara" userId="845fc6ad-ae90-4909-8cec-3015ba84392a" providerId="ADAL" clId="{19B7D638-276F-4C1C-B44C-C4355FBAD181}" dt="2026-06-08T15:58:10.997" v="274" actId="1036"/>
          <ac:spMkLst>
            <pc:docMk/>
            <pc:sldMk cId="4129142511" sldId="363"/>
            <ac:spMk id="4" creationId="{55F772DC-88AB-BA2E-2B24-58988E6D57EB}"/>
          </ac:spMkLst>
        </pc:spChg>
        <pc:spChg chg="mod">
          <ac:chgData name="Goulet, Sara" userId="845fc6ad-ae90-4909-8cec-3015ba84392a" providerId="ADAL" clId="{19B7D638-276F-4C1C-B44C-C4355FBAD181}" dt="2026-06-08T15:58:15.088" v="276" actId="20577"/>
          <ac:spMkLst>
            <pc:docMk/>
            <pc:sldMk cId="4129142511" sldId="363"/>
            <ac:spMk id="7" creationId="{A1204030-8A60-08A2-FD62-80CE1476E7B7}"/>
          </ac:spMkLst>
        </pc:spChg>
      </pc:sldChg>
      <pc:sldChg chg="addSp delSp modSp add mod">
        <pc:chgData name="Goulet, Sara" userId="845fc6ad-ae90-4909-8cec-3015ba84392a" providerId="ADAL" clId="{19B7D638-276F-4C1C-B44C-C4355FBAD181}" dt="2026-06-08T16:00:15.975" v="407" actId="1035"/>
        <pc:sldMkLst>
          <pc:docMk/>
          <pc:sldMk cId="2554739590" sldId="364"/>
        </pc:sldMkLst>
        <pc:spChg chg="add mod">
          <ac:chgData name="Goulet, Sara" userId="845fc6ad-ae90-4909-8cec-3015ba84392a" providerId="ADAL" clId="{19B7D638-276F-4C1C-B44C-C4355FBAD181}" dt="2026-06-08T16:00:01.599" v="387" actId="478"/>
          <ac:spMkLst>
            <pc:docMk/>
            <pc:sldMk cId="2554739590" sldId="364"/>
            <ac:spMk id="3" creationId="{F470D198-B97F-8412-76BB-A30B46490E03}"/>
          </ac:spMkLst>
        </pc:spChg>
        <pc:spChg chg="mod">
          <ac:chgData name="Goulet, Sara" userId="845fc6ad-ae90-4909-8cec-3015ba84392a" providerId="ADAL" clId="{19B7D638-276F-4C1C-B44C-C4355FBAD181}" dt="2026-06-08T16:00:15.975" v="407" actId="1035"/>
          <ac:spMkLst>
            <pc:docMk/>
            <pc:sldMk cId="2554739590" sldId="364"/>
            <ac:spMk id="4" creationId="{A2D96808-6B6E-E1BC-4505-5830C873DCCF}"/>
          </ac:spMkLst>
        </pc:spChg>
        <pc:spChg chg="del mod">
          <ac:chgData name="Goulet, Sara" userId="845fc6ad-ae90-4909-8cec-3015ba84392a" providerId="ADAL" clId="{19B7D638-276F-4C1C-B44C-C4355FBAD181}" dt="2026-06-08T16:00:01.599" v="387" actId="478"/>
          <ac:spMkLst>
            <pc:docMk/>
            <pc:sldMk cId="2554739590" sldId="364"/>
            <ac:spMk id="7" creationId="{3319ED2B-6B56-173B-E66E-89ED4A3B8FBF}"/>
          </ac:spMkLst>
        </pc:spChg>
        <pc:picChg chg="add mod">
          <ac:chgData name="Goulet, Sara" userId="845fc6ad-ae90-4909-8cec-3015ba84392a" providerId="ADAL" clId="{19B7D638-276F-4C1C-B44C-C4355FBAD181}" dt="2026-06-08T16:00:11.713" v="404" actId="1036"/>
          <ac:picMkLst>
            <pc:docMk/>
            <pc:sldMk cId="2554739590" sldId="364"/>
            <ac:picMk id="6" creationId="{3C201A90-7F2A-6BF5-AC22-FC63DEBFF855}"/>
          </ac:picMkLst>
        </pc:picChg>
      </pc:sldChg>
      <pc:sldChg chg="addSp delSp modSp new mod modNotesTx">
        <pc:chgData name="Goulet, Sara" userId="845fc6ad-ae90-4909-8cec-3015ba84392a" providerId="ADAL" clId="{19B7D638-276F-4C1C-B44C-C4355FBAD181}" dt="2026-06-09T16:36:14.937" v="2699" actId="20577"/>
        <pc:sldMkLst>
          <pc:docMk/>
          <pc:sldMk cId="2632232582" sldId="365"/>
        </pc:sldMkLst>
        <pc:grpChg chg="add del mod">
          <ac:chgData name="Goulet, Sara" userId="845fc6ad-ae90-4909-8cec-3015ba84392a" providerId="ADAL" clId="{19B7D638-276F-4C1C-B44C-C4355FBAD181}" dt="2026-06-08T16:16:29.827" v="536" actId="478"/>
          <ac:grpSpMkLst>
            <pc:docMk/>
            <pc:sldMk cId="2632232582" sldId="365"/>
            <ac:grpSpMk id="8" creationId="{E7479605-BD46-6185-C3EC-7B56F407C4EE}"/>
          </ac:grpSpMkLst>
        </pc:grpChg>
        <pc:graphicFrameChg chg="add del mod modGraphic">
          <ac:chgData name="Goulet, Sara" userId="845fc6ad-ae90-4909-8cec-3015ba84392a" providerId="ADAL" clId="{19B7D638-276F-4C1C-B44C-C4355FBAD181}" dt="2026-06-08T16:05:18.105" v="480" actId="478"/>
          <ac:graphicFrameMkLst>
            <pc:docMk/>
            <pc:sldMk cId="2632232582" sldId="365"/>
            <ac:graphicFrameMk id="6" creationId="{5908317F-2E35-E4F2-D5BF-6C72E8CB9C36}"/>
          </ac:graphicFrameMkLst>
        </pc:graphicFrameChg>
        <pc:graphicFrameChg chg="add del mod modGraphic">
          <ac:chgData name="Goulet, Sara" userId="845fc6ad-ae90-4909-8cec-3015ba84392a" providerId="ADAL" clId="{19B7D638-276F-4C1C-B44C-C4355FBAD181}" dt="2026-06-08T16:12:32.841" v="521" actId="478"/>
          <ac:graphicFrameMkLst>
            <pc:docMk/>
            <pc:sldMk cId="2632232582" sldId="365"/>
            <ac:graphicFrameMk id="7" creationId="{71B8C486-B1FC-EAD5-9323-AC05D520C3D0}"/>
          </ac:graphicFrameMkLst>
        </pc:graphicFrameChg>
        <pc:graphicFrameChg chg="add del mod modGraphic">
          <ac:chgData name="Goulet, Sara" userId="845fc6ad-ae90-4909-8cec-3015ba84392a" providerId="ADAL" clId="{19B7D638-276F-4C1C-B44C-C4355FBAD181}" dt="2026-06-08T16:16:26.935" v="535" actId="478"/>
          <ac:graphicFrameMkLst>
            <pc:docMk/>
            <pc:sldMk cId="2632232582" sldId="365"/>
            <ac:graphicFrameMk id="9" creationId="{794601B0-8C22-86CA-DD32-65B69033442E}"/>
          </ac:graphicFrameMkLst>
        </pc:graphicFrameChg>
        <pc:picChg chg="add mod">
          <ac:chgData name="Goulet, Sara" userId="845fc6ad-ae90-4909-8cec-3015ba84392a" providerId="ADAL" clId="{19B7D638-276F-4C1C-B44C-C4355FBAD181}" dt="2026-06-08T16:16:31.920" v="538"/>
          <ac:picMkLst>
            <pc:docMk/>
            <pc:sldMk cId="2632232582" sldId="365"/>
            <ac:picMk id="11" creationId="{D932690F-AFB6-C294-02EE-750DB8A2545D}"/>
          </ac:picMkLst>
        </pc:picChg>
        <pc:picChg chg="add del mod">
          <ac:chgData name="Goulet, Sara" userId="845fc6ad-ae90-4909-8cec-3015ba84392a" providerId="ADAL" clId="{19B7D638-276F-4C1C-B44C-C4355FBAD181}" dt="2026-06-08T16:12:08.537" v="516" actId="478"/>
          <ac:picMkLst>
            <pc:docMk/>
            <pc:sldMk cId="2632232582" sldId="365"/>
            <ac:picMk id="1026" creationId="{CDECA487-933C-C1F3-3872-81DA62B23775}"/>
          </ac:picMkLst>
        </pc:picChg>
        <pc:picChg chg="add del mod">
          <ac:chgData name="Goulet, Sara" userId="845fc6ad-ae90-4909-8cec-3015ba84392a" providerId="ADAL" clId="{19B7D638-276F-4C1C-B44C-C4355FBAD181}" dt="2026-06-08T16:10:23.176" v="508" actId="478"/>
          <ac:picMkLst>
            <pc:docMk/>
            <pc:sldMk cId="2632232582" sldId="365"/>
            <ac:picMk id="1028" creationId="{F98C9318-3EF9-220A-9749-FD14EDB4FF9D}"/>
          </ac:picMkLst>
        </pc:picChg>
        <pc:picChg chg="add mod">
          <ac:chgData name="Goulet, Sara" userId="845fc6ad-ae90-4909-8cec-3015ba84392a" providerId="ADAL" clId="{19B7D638-276F-4C1C-B44C-C4355FBAD181}" dt="2026-06-08T16:12:44.547" v="525" actId="1035"/>
          <ac:picMkLst>
            <pc:docMk/>
            <pc:sldMk cId="2632232582" sldId="365"/>
            <ac:picMk id="1030" creationId="{B3659CCC-91B2-0E58-2390-CCEFC1790D15}"/>
          </ac:picMkLst>
        </pc:picChg>
        <pc:picChg chg="add mod">
          <ac:chgData name="Goulet, Sara" userId="845fc6ad-ae90-4909-8cec-3015ba84392a" providerId="ADAL" clId="{19B7D638-276F-4C1C-B44C-C4355FBAD181}" dt="2026-06-08T16:12:44.547" v="525" actId="1035"/>
          <ac:picMkLst>
            <pc:docMk/>
            <pc:sldMk cId="2632232582" sldId="365"/>
            <ac:picMk id="1032" creationId="{D94D8D0F-16BB-6F5C-81EC-9A49382B916A}"/>
          </ac:picMkLst>
        </pc:picChg>
        <pc:picChg chg="add mod">
          <ac:chgData name="Goulet, Sara" userId="845fc6ad-ae90-4909-8cec-3015ba84392a" providerId="ADAL" clId="{19B7D638-276F-4C1C-B44C-C4355FBAD181}" dt="2026-06-08T16:12:44.547" v="525" actId="1035"/>
          <ac:picMkLst>
            <pc:docMk/>
            <pc:sldMk cId="2632232582" sldId="365"/>
            <ac:picMk id="1034" creationId="{B5CF061D-7F1C-110B-CE30-4F99A0B14F99}"/>
          </ac:picMkLst>
        </pc:picChg>
      </pc:sldChg>
      <pc:sldChg chg="addSp delSp modSp new mod modNotesTx">
        <pc:chgData name="Goulet, Sara" userId="845fc6ad-ae90-4909-8cec-3015ba84392a" providerId="ADAL" clId="{19B7D638-276F-4C1C-B44C-C4355FBAD181}" dt="2026-06-09T16:32:36.299" v="1956" actId="20577"/>
        <pc:sldMkLst>
          <pc:docMk/>
          <pc:sldMk cId="156191047" sldId="366"/>
        </pc:sldMkLst>
        <pc:spChg chg="add mod">
          <ac:chgData name="Goulet, Sara" userId="845fc6ad-ae90-4909-8cec-3015ba84392a" providerId="ADAL" clId="{19B7D638-276F-4C1C-B44C-C4355FBAD181}" dt="2026-06-09T13:27:27.102" v="1008" actId="207"/>
          <ac:spMkLst>
            <pc:docMk/>
            <pc:sldMk cId="156191047" sldId="366"/>
            <ac:spMk id="4" creationId="{10D6A70D-5982-0762-0C9B-581D6D5F109E}"/>
          </ac:spMkLst>
        </pc:spChg>
        <pc:spChg chg="add del mod">
          <ac:chgData name="Goulet, Sara" userId="845fc6ad-ae90-4909-8cec-3015ba84392a" providerId="ADAL" clId="{19B7D638-276F-4C1C-B44C-C4355FBAD181}" dt="2026-06-09T13:16:46.485" v="756" actId="478"/>
          <ac:spMkLst>
            <pc:docMk/>
            <pc:sldMk cId="156191047" sldId="366"/>
            <ac:spMk id="6" creationId="{21B86AA2-A021-1280-AC14-C3A9898C7A4B}"/>
          </ac:spMkLst>
        </pc:spChg>
        <pc:graphicFrameChg chg="add del mod">
          <ac:chgData name="Goulet, Sara" userId="845fc6ad-ae90-4909-8cec-3015ba84392a" providerId="ADAL" clId="{19B7D638-276F-4C1C-B44C-C4355FBAD181}" dt="2026-06-09T13:16:42.944" v="755" actId="478"/>
          <ac:graphicFrameMkLst>
            <pc:docMk/>
            <pc:sldMk cId="156191047" sldId="366"/>
            <ac:graphicFrameMk id="5" creationId="{698D9E1D-F7C6-9FC2-141D-DE74707283EA}"/>
          </ac:graphicFrameMkLst>
        </pc:graphicFrameChg>
      </pc:sldChg>
      <pc:sldChg chg="modSp add mod">
        <pc:chgData name="Goulet, Sara" userId="845fc6ad-ae90-4909-8cec-3015ba84392a" providerId="ADAL" clId="{19B7D638-276F-4C1C-B44C-C4355FBAD181}" dt="2026-06-09T13:27:33.498" v="1009" actId="114"/>
        <pc:sldMkLst>
          <pc:docMk/>
          <pc:sldMk cId="869962255" sldId="367"/>
        </pc:sldMkLst>
        <pc:spChg chg="mod">
          <ac:chgData name="Goulet, Sara" userId="845fc6ad-ae90-4909-8cec-3015ba84392a" providerId="ADAL" clId="{19B7D638-276F-4C1C-B44C-C4355FBAD181}" dt="2026-06-09T13:27:33.498" v="1009" actId="114"/>
          <ac:spMkLst>
            <pc:docMk/>
            <pc:sldMk cId="869962255" sldId="367"/>
            <ac:spMk id="4" creationId="{89B20BAC-2CB1-6024-6EE0-429DF8A7B312}"/>
          </ac:spMkLst>
        </pc:spChg>
      </pc:sldChg>
      <pc:sldChg chg="addSp delSp modSp add mod modNotesTx">
        <pc:chgData name="Goulet, Sara" userId="845fc6ad-ae90-4909-8cec-3015ba84392a" providerId="ADAL" clId="{19B7D638-276F-4C1C-B44C-C4355FBAD181}" dt="2026-06-09T16:33:24.085" v="1988" actId="20577"/>
        <pc:sldMkLst>
          <pc:docMk/>
          <pc:sldMk cId="2096990446" sldId="368"/>
        </pc:sldMkLst>
        <pc:spChg chg="del mod">
          <ac:chgData name="Goulet, Sara" userId="845fc6ad-ae90-4909-8cec-3015ba84392a" providerId="ADAL" clId="{19B7D638-276F-4C1C-B44C-C4355FBAD181}" dt="2026-06-09T13:30:36.800" v="1051" actId="478"/>
          <ac:spMkLst>
            <pc:docMk/>
            <pc:sldMk cId="2096990446" sldId="368"/>
            <ac:spMk id="4" creationId="{54ED76C6-58F9-7A6A-B7EE-4E6BE3A5A63B}"/>
          </ac:spMkLst>
        </pc:spChg>
        <pc:spChg chg="add del">
          <ac:chgData name="Goulet, Sara" userId="845fc6ad-ae90-4909-8cec-3015ba84392a" providerId="ADAL" clId="{19B7D638-276F-4C1C-B44C-C4355FBAD181}" dt="2026-06-09T13:30:58.859" v="1052" actId="478"/>
          <ac:spMkLst>
            <pc:docMk/>
            <pc:sldMk cId="2096990446" sldId="368"/>
            <ac:spMk id="5" creationId="{31F80B4F-4A1E-0145-E254-22F7A84E8291}"/>
          </ac:spMkLst>
        </pc:spChg>
        <pc:spChg chg="add del mod">
          <ac:chgData name="Goulet, Sara" userId="845fc6ad-ae90-4909-8cec-3015ba84392a" providerId="ADAL" clId="{19B7D638-276F-4C1C-B44C-C4355FBAD181}" dt="2026-06-09T13:30:36.800" v="1051" actId="478"/>
          <ac:spMkLst>
            <pc:docMk/>
            <pc:sldMk cId="2096990446" sldId="368"/>
            <ac:spMk id="6" creationId="{267024F2-DA96-477B-F58D-18199DF0CB65}"/>
          </ac:spMkLst>
        </pc:spChg>
        <pc:spChg chg="add mod">
          <ac:chgData name="Goulet, Sara" userId="845fc6ad-ae90-4909-8cec-3015ba84392a" providerId="ADAL" clId="{19B7D638-276F-4C1C-B44C-C4355FBAD181}" dt="2026-06-09T13:39:09.661" v="1482" actId="21"/>
          <ac:spMkLst>
            <pc:docMk/>
            <pc:sldMk cId="2096990446" sldId="368"/>
            <ac:spMk id="8" creationId="{814884D8-9CC8-F2B1-AE5E-BF6EE2D1D2CD}"/>
          </ac:spMkLst>
        </pc:spChg>
        <pc:spChg chg="add mod">
          <ac:chgData name="Goulet, Sara" userId="845fc6ad-ae90-4909-8cec-3015ba84392a" providerId="ADAL" clId="{19B7D638-276F-4C1C-B44C-C4355FBAD181}" dt="2026-06-09T13:38:14.263" v="1480" actId="113"/>
          <ac:spMkLst>
            <pc:docMk/>
            <pc:sldMk cId="2096990446" sldId="368"/>
            <ac:spMk id="9" creationId="{65B015E8-0AB5-5B06-BE3B-4CC91038973B}"/>
          </ac:spMkLst>
        </pc:spChg>
        <pc:spChg chg="add mod">
          <ac:chgData name="Goulet, Sara" userId="845fc6ad-ae90-4909-8cec-3015ba84392a" providerId="ADAL" clId="{19B7D638-276F-4C1C-B44C-C4355FBAD181}" dt="2026-06-09T13:48:23.397" v="1570" actId="20577"/>
          <ac:spMkLst>
            <pc:docMk/>
            <pc:sldMk cId="2096990446" sldId="368"/>
            <ac:spMk id="10" creationId="{7F55FCBE-AF43-EF16-6B60-9189DB3A3503}"/>
          </ac:spMkLst>
        </pc:spChg>
        <pc:picChg chg="add mod">
          <ac:chgData name="Goulet, Sara" userId="845fc6ad-ae90-4909-8cec-3015ba84392a" providerId="ADAL" clId="{19B7D638-276F-4C1C-B44C-C4355FBAD181}" dt="2026-06-09T13:37:08.099" v="1414" actId="1076"/>
          <ac:picMkLst>
            <pc:docMk/>
            <pc:sldMk cId="2096990446" sldId="368"/>
            <ac:picMk id="3076" creationId="{A182440C-1F89-B76A-8160-3D86D9043A7D}"/>
          </ac:picMkLst>
        </pc:picChg>
      </pc:sldChg>
      <pc:sldChg chg="addSp delSp modSp add mod">
        <pc:chgData name="Goulet, Sara" userId="845fc6ad-ae90-4909-8cec-3015ba84392a" providerId="ADAL" clId="{19B7D638-276F-4C1C-B44C-C4355FBAD181}" dt="2026-06-09T16:24:40.506" v="1628" actId="20577"/>
        <pc:sldMkLst>
          <pc:docMk/>
          <pc:sldMk cId="2894412605" sldId="369"/>
        </pc:sldMkLst>
        <pc:spChg chg="add del mod">
          <ac:chgData name="Goulet, Sara" userId="845fc6ad-ae90-4909-8cec-3015ba84392a" providerId="ADAL" clId="{19B7D638-276F-4C1C-B44C-C4355FBAD181}" dt="2026-06-09T16:20:07.092" v="1591"/>
          <ac:spMkLst>
            <pc:docMk/>
            <pc:sldMk cId="2894412605" sldId="369"/>
            <ac:spMk id="4" creationId="{210C5AB5-177F-0133-42D6-4387865019BA}"/>
          </ac:spMkLst>
        </pc:spChg>
        <pc:spChg chg="add mod">
          <ac:chgData name="Goulet, Sara" userId="845fc6ad-ae90-4909-8cec-3015ba84392a" providerId="ADAL" clId="{19B7D638-276F-4C1C-B44C-C4355FBAD181}" dt="2026-06-09T16:24:40.506" v="1628" actId="20577"/>
          <ac:spMkLst>
            <pc:docMk/>
            <pc:sldMk cId="2894412605" sldId="369"/>
            <ac:spMk id="5" creationId="{7E0CC3CA-40F7-F474-DCCB-04B82009E09A}"/>
          </ac:spMkLst>
        </pc:spChg>
        <pc:spChg chg="del mod">
          <ac:chgData name="Goulet, Sara" userId="845fc6ad-ae90-4909-8cec-3015ba84392a" providerId="ADAL" clId="{19B7D638-276F-4C1C-B44C-C4355FBAD181}" dt="2026-06-09T16:19:56.795" v="1588" actId="478"/>
          <ac:spMkLst>
            <pc:docMk/>
            <pc:sldMk cId="2894412605" sldId="369"/>
            <ac:spMk id="8" creationId="{39CF8770-1FA6-38A3-4B64-B9D8A2D1DBA4}"/>
          </ac:spMkLst>
        </pc:spChg>
        <pc:spChg chg="del mod">
          <ac:chgData name="Goulet, Sara" userId="845fc6ad-ae90-4909-8cec-3015ba84392a" providerId="ADAL" clId="{19B7D638-276F-4C1C-B44C-C4355FBAD181}" dt="2026-06-09T16:19:34.739" v="1575" actId="478"/>
          <ac:spMkLst>
            <pc:docMk/>
            <pc:sldMk cId="2894412605" sldId="369"/>
            <ac:spMk id="9" creationId="{97758BC1-24AB-2FB6-090C-0F9237EE44B8}"/>
          </ac:spMkLst>
        </pc:spChg>
        <pc:spChg chg="del">
          <ac:chgData name="Goulet, Sara" userId="845fc6ad-ae90-4909-8cec-3015ba84392a" providerId="ADAL" clId="{19B7D638-276F-4C1C-B44C-C4355FBAD181}" dt="2026-06-09T16:19:24.734" v="1572" actId="478"/>
          <ac:spMkLst>
            <pc:docMk/>
            <pc:sldMk cId="2894412605" sldId="369"/>
            <ac:spMk id="10" creationId="{38B8319F-CEB6-5EC8-B269-D4CDDB44AB2C}"/>
          </ac:spMkLst>
        </pc:spChg>
        <pc:picChg chg="del">
          <ac:chgData name="Goulet, Sara" userId="845fc6ad-ae90-4909-8cec-3015ba84392a" providerId="ADAL" clId="{19B7D638-276F-4C1C-B44C-C4355FBAD181}" dt="2026-06-09T16:19:37.442" v="1576" actId="478"/>
          <ac:picMkLst>
            <pc:docMk/>
            <pc:sldMk cId="2894412605" sldId="369"/>
            <ac:picMk id="3076" creationId="{B37313A0-70F3-1AD8-5B10-525115C331FF}"/>
          </ac:picMkLst>
        </pc:picChg>
      </pc:sldChg>
      <pc:sldChg chg="modSp add mod modNotesTx">
        <pc:chgData name="Goulet, Sara" userId="845fc6ad-ae90-4909-8cec-3015ba84392a" providerId="ADAL" clId="{19B7D638-276F-4C1C-B44C-C4355FBAD181}" dt="2026-06-09T17:44:03.116" v="3771" actId="6549"/>
        <pc:sldMkLst>
          <pc:docMk/>
          <pc:sldMk cId="2573555414" sldId="370"/>
        </pc:sldMkLst>
        <pc:spChg chg="mod">
          <ac:chgData name="Goulet, Sara" userId="845fc6ad-ae90-4909-8cec-3015ba84392a" providerId="ADAL" clId="{19B7D638-276F-4C1C-B44C-C4355FBAD181}" dt="2026-06-09T17:44:03.116" v="3771" actId="6549"/>
          <ac:spMkLst>
            <pc:docMk/>
            <pc:sldMk cId="2573555414" sldId="370"/>
            <ac:spMk id="5" creationId="{C1EAF326-3293-3B91-6FF2-A21EE02D3316}"/>
          </ac:spMkLst>
        </pc:spChg>
      </pc:sldChg>
      <pc:sldChg chg="modSp add mod">
        <pc:chgData name="Goulet, Sara" userId="845fc6ad-ae90-4909-8cec-3015ba84392a" providerId="ADAL" clId="{19B7D638-276F-4C1C-B44C-C4355FBAD181}" dt="2026-06-09T17:38:26.430" v="3738" actId="115"/>
        <pc:sldMkLst>
          <pc:docMk/>
          <pc:sldMk cId="939736133" sldId="371"/>
        </pc:sldMkLst>
        <pc:spChg chg="mod">
          <ac:chgData name="Goulet, Sara" userId="845fc6ad-ae90-4909-8cec-3015ba84392a" providerId="ADAL" clId="{19B7D638-276F-4C1C-B44C-C4355FBAD181}" dt="2026-06-09T17:38:26.430" v="3738" actId="115"/>
          <ac:spMkLst>
            <pc:docMk/>
            <pc:sldMk cId="939736133" sldId="371"/>
            <ac:spMk id="5" creationId="{3FCC92CA-11C2-A202-ED9E-BBB36C11472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1"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fld id="{79EAAEE2-EF17-4381-885C-0F07DAAE8632}" type="datetime1">
              <a:rPr lang="en-US"/>
              <a:pPr>
                <a:defRPr/>
              </a:pPr>
              <a:t>6/5/2026</a:t>
            </a:fld>
            <a:endParaRPr lang="en-US"/>
          </a:p>
        </p:txBody>
      </p:sp>
      <p:sp>
        <p:nvSpPr>
          <p:cNvPr id="27652"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3"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BF4B9AA9-325B-4486-BFB9-0FF604F36F42}" type="slidenum">
              <a:rPr lang="en-US"/>
              <a:pPr>
                <a:defRPr/>
              </a:pPr>
              <a:t>‹#›</a:t>
            </a:fld>
            <a:endParaRPr lang="en-US"/>
          </a:p>
        </p:txBody>
      </p:sp>
    </p:spTree>
    <p:extLst>
      <p:ext uri="{BB962C8B-B14F-4D97-AF65-F5344CB8AC3E}">
        <p14:creationId xmlns:p14="http://schemas.microsoft.com/office/powerpoint/2010/main" val="303216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0E4752-ECAB-48C3-8D6F-DC9CEFBC6603}" type="datetimeFigureOut">
              <a:rPr lang="en-US" smtClean="0"/>
              <a:t>6/3/2026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36F0693-D3C7-444A-8D46-0A423A4F1B04}" type="slidenum">
              <a:rPr lang="en-US" smtClean="0"/>
              <a:t>‹#›</a:t>
            </a:fld>
            <a:endParaRPr lang="en-US"/>
          </a:p>
        </p:txBody>
      </p:sp>
    </p:spTree>
    <p:extLst>
      <p:ext uri="{BB962C8B-B14F-4D97-AF65-F5344CB8AC3E}">
        <p14:creationId xmlns:p14="http://schemas.microsoft.com/office/powerpoint/2010/main" val="124046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fabrichealth.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hiahealth.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pesn.com/blog/ppcn-highmark-wholecare-launch-maternal-health-progra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erinatalactioncollaborative.org/pac-dashboard"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healthy.kaiserpermanente.org/health-wellness/health-encyclopedia/he.dilation-and-evacuation-d-e.tw2462" TargetMode="External"/><Relationship Id="rId13" Type="http://schemas.openxmlformats.org/officeDocument/2006/relationships/hyperlink" Target="https://iowastartingline.com/news/reproductive-rights/video/common-knowledge-sen-catelin-drey-responds-to-viral-clip-of-uninformed-colleague/" TargetMode="External"/><Relationship Id="rId3" Type="http://schemas.openxmlformats.org/officeDocument/2006/relationships/hyperlink" Target="https://www.psychologytoday.com/us/blog/the-legacy-distorted-love/202010/understanding-narcissistic-injury" TargetMode="External"/><Relationship Id="rId7" Type="http://schemas.openxmlformats.org/officeDocument/2006/relationships/hyperlink" Target="https://cammack.house.gov/media/press-releases/rep-cammack-leads-bill-ban-barbaric-abortion-procedures" TargetMode="External"/><Relationship Id="rId12" Type="http://schemas.openxmlformats.org/officeDocument/2006/relationships/hyperlink" Target="https://www.propublica.org/article/nevaeh-crain-death-texas-abortion-ban-emtala" TargetMode="External"/><Relationship Id="rId2" Type="http://schemas.openxmlformats.org/officeDocument/2006/relationships/slide" Target="../slides/slide5.xml"/><Relationship Id="rId16" Type="http://schemas.openxmlformats.org/officeDocument/2006/relationships/hyperlink" Target="https://www.wect.com/2026/05/27/north-carolina-bill-would-ban-abortions-classify-procedure-first-degree-murder/" TargetMode="External"/><Relationship Id="rId1" Type="http://schemas.openxmlformats.org/officeDocument/2006/relationships/notesMaster" Target="../notesMasters/notesMaster1.xml"/><Relationship Id="rId6" Type="http://schemas.openxmlformats.org/officeDocument/2006/relationships/hyperlink" Target="https://www.sciencedirect.com/science/article/pii/S0167629625001092?via%3Dihub" TargetMode="External"/><Relationship Id="rId11" Type="http://schemas.openxmlformats.org/officeDocument/2006/relationships/hyperlink" Target="https://www.the-independent.com/news/world/americas/us-politics/kat-cammack-pregnancy-florida-abortion-ban-b2775051.html" TargetMode="External"/><Relationship Id="rId5" Type="http://schemas.openxmlformats.org/officeDocument/2006/relationships/hyperlink" Target="https://jamanetwork.com/journals/jamanetworkopen/fullarticle/2841181" TargetMode="External"/><Relationship Id="rId15" Type="http://schemas.openxmlformats.org/officeDocument/2006/relationships/hyperlink" Target="https://www.acog.org/advocacy/abortion-is-essential/trending-issues/issue-brief-personhood-measures" TargetMode="External"/><Relationship Id="rId10" Type="http://schemas.openxmlformats.org/officeDocument/2006/relationships/hyperlink" Target="https://www.houstonpublicmedia.org/articles/news/health-science/healthcare/2026/04/21/549666/tmb-disciplines-doctors-ngumezi-crain-cases/" TargetMode="External"/><Relationship Id="rId4" Type="http://schemas.openxmlformats.org/officeDocument/2006/relationships/hyperlink" Target="https://hsph.harvard.edu/news/homicide-leading-cause-of-death-for-pregnant-women-in-u-s/" TargetMode="External"/><Relationship Id="rId9" Type="http://schemas.openxmlformats.org/officeDocument/2006/relationships/hyperlink" Target="https://msmagazine.com/2024/04/22/abortion-exception-life-health-of-mother-death/" TargetMode="External"/><Relationship Id="rId14" Type="http://schemas.openxmlformats.org/officeDocument/2006/relationships/hyperlink" Target="https://lrs.sog.unc.edu/bill-summaries-lookup/H/1232/2025-2026%20Session/H123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t>1</a:t>
            </a:fld>
            <a:endParaRPr lang="en-US"/>
          </a:p>
        </p:txBody>
      </p:sp>
    </p:spTree>
    <p:extLst>
      <p:ext uri="{BB962C8B-B14F-4D97-AF65-F5344CB8AC3E}">
        <p14:creationId xmlns:p14="http://schemas.microsoft.com/office/powerpoint/2010/main" val="3887270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F0693-D3C7-444A-8D46-0A423A4F1B04}" type="slidenum">
              <a:rPr lang="en-US" smtClean="0"/>
              <a:t>10</a:t>
            </a:fld>
            <a:endParaRPr lang="en-US"/>
          </a:p>
        </p:txBody>
      </p:sp>
    </p:spTree>
    <p:extLst>
      <p:ext uri="{BB962C8B-B14F-4D97-AF65-F5344CB8AC3E}">
        <p14:creationId xmlns:p14="http://schemas.microsoft.com/office/powerpoint/2010/main" val="742337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11</a:t>
            </a:fld>
            <a:endParaRPr lang="en-US"/>
          </a:p>
        </p:txBody>
      </p:sp>
    </p:spTree>
    <p:extLst>
      <p:ext uri="{BB962C8B-B14F-4D97-AF65-F5344CB8AC3E}">
        <p14:creationId xmlns:p14="http://schemas.microsoft.com/office/powerpoint/2010/main" val="3586603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F0693-D3C7-444A-8D46-0A423A4F1B04}" type="slidenum">
              <a:rPr lang="en-US" smtClean="0"/>
              <a:t>12</a:t>
            </a:fld>
            <a:endParaRPr lang="en-US"/>
          </a:p>
        </p:txBody>
      </p:sp>
    </p:spTree>
    <p:extLst>
      <p:ext uri="{BB962C8B-B14F-4D97-AF65-F5344CB8AC3E}">
        <p14:creationId xmlns:p14="http://schemas.microsoft.com/office/powerpoint/2010/main" val="4137600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0C5C6-FA00-1DBD-EB18-1412B5053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9781E-9D8F-F74B-33F7-A4C18D8724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76F14-FDDD-FF12-CDF3-12E26F20C0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2C8D7-0552-BF05-AAB4-2BFAB3C0E6A8}"/>
              </a:ext>
            </a:extLst>
          </p:cNvPr>
          <p:cNvSpPr>
            <a:spLocks noGrp="1"/>
          </p:cNvSpPr>
          <p:nvPr>
            <p:ph type="sldNum" sz="quarter" idx="5"/>
          </p:nvPr>
        </p:nvSpPr>
        <p:spPr/>
        <p:txBody>
          <a:bodyPr/>
          <a:lstStyle/>
          <a:p>
            <a:fld id="{F36F0693-D3C7-444A-8D46-0A423A4F1B04}" type="slidenum">
              <a:rPr lang="en-US" smtClean="0"/>
              <a:t>13</a:t>
            </a:fld>
            <a:endParaRPr lang="en-US"/>
          </a:p>
        </p:txBody>
      </p:sp>
    </p:spTree>
    <p:extLst>
      <p:ext uri="{BB962C8B-B14F-4D97-AF65-F5344CB8AC3E}">
        <p14:creationId xmlns:p14="http://schemas.microsoft.com/office/powerpoint/2010/main" val="3913991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action plan is all about – yes, action at the center. Measurable objects, initiating change, achieving goals… this is the PAC!</a:t>
            </a:r>
          </a:p>
        </p:txBody>
      </p:sp>
      <p:sp>
        <p:nvSpPr>
          <p:cNvPr id="4" name="Slide Number Placeholder 3"/>
          <p:cNvSpPr>
            <a:spLocks noGrp="1"/>
          </p:cNvSpPr>
          <p:nvPr>
            <p:ph type="sldNum" sz="quarter" idx="5"/>
          </p:nvPr>
        </p:nvSpPr>
        <p:spPr/>
        <p:txBody>
          <a:bodyPr/>
          <a:lstStyle/>
          <a:p>
            <a:fld id="{F36F0693-D3C7-444A-8D46-0A423A4F1B04}" type="slidenum">
              <a:rPr lang="en-US" smtClean="0"/>
              <a:t>14</a:t>
            </a:fld>
            <a:endParaRPr lang="en-US"/>
          </a:p>
        </p:txBody>
      </p:sp>
    </p:spTree>
    <p:extLst>
      <p:ext uri="{BB962C8B-B14F-4D97-AF65-F5344CB8AC3E}">
        <p14:creationId xmlns:p14="http://schemas.microsoft.com/office/powerpoint/2010/main" val="3930443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Tracking the progress of the 160+ PAC members who comprise priority workgroups is among the many topics covered on the PAC website… the dashboard outlines the status work among each of the priority areas. </a:t>
            </a:r>
          </a:p>
        </p:txBody>
      </p:sp>
      <p:sp>
        <p:nvSpPr>
          <p:cNvPr id="4" name="Slide Number Placeholder 3"/>
          <p:cNvSpPr>
            <a:spLocks noGrp="1"/>
          </p:cNvSpPr>
          <p:nvPr>
            <p:ph type="sldNum" sz="quarter" idx="5"/>
          </p:nvPr>
        </p:nvSpPr>
        <p:spPr/>
        <p:txBody>
          <a:bodyPr/>
          <a:lstStyle/>
          <a:p>
            <a:fld id="{F36F0693-D3C7-444A-8D46-0A423A4F1B04}" type="slidenum">
              <a:rPr lang="en-US" smtClean="0"/>
              <a:t>15</a:t>
            </a:fld>
            <a:endParaRPr lang="en-US"/>
          </a:p>
        </p:txBody>
      </p:sp>
    </p:spTree>
    <p:extLst>
      <p:ext uri="{BB962C8B-B14F-4D97-AF65-F5344CB8AC3E}">
        <p14:creationId xmlns:p14="http://schemas.microsoft.com/office/powerpoint/2010/main" val="339222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you a status on where we are with the plan, here is an overview of most current priority projects.</a:t>
            </a: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16</a:t>
            </a:fld>
            <a:endParaRPr lang="en-US"/>
          </a:p>
        </p:txBody>
      </p:sp>
    </p:spTree>
    <p:extLst>
      <p:ext uri="{BB962C8B-B14F-4D97-AF65-F5344CB8AC3E}">
        <p14:creationId xmlns:p14="http://schemas.microsoft.com/office/powerpoint/2010/main" val="1222311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01563-79EB-D675-0201-315726B3C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68583-606B-D9B9-5765-8539DCE9F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BE150D-8AE3-FEAB-2922-1EC75D370F85}"/>
              </a:ext>
            </a:extLst>
          </p:cNvPr>
          <p:cNvSpPr>
            <a:spLocks noGrp="1"/>
          </p:cNvSpPr>
          <p:nvPr>
            <p:ph type="body" idx="1"/>
          </p:nvPr>
        </p:nvSpPr>
        <p:spPr/>
        <p:txBody>
          <a:bodyPr/>
          <a:lstStyle/>
          <a:p>
            <a:r>
              <a:rPr lang="en-US" dirty="0">
                <a:hlinkClick r:id="rId3"/>
              </a:rPr>
              <a:t>For access to high quality care the recommendation was to increase utilization of nonmedical supportive services. </a:t>
            </a:r>
          </a:p>
          <a:p>
            <a:endParaRPr lang="en-US" dirty="0">
              <a:hlinkClick r:id="rId3"/>
            </a:endParaRPr>
          </a:p>
          <a:p>
            <a:r>
              <a:rPr lang="en-US" dirty="0">
                <a:hlinkClick r:id="rId3"/>
              </a:rPr>
              <a:t>Fabric Health</a:t>
            </a:r>
            <a:r>
              <a:rPr lang="en-US" dirty="0"/>
              <a:t> was awarded to address barriers to accessing perinatal care. Fabric Health works with mothers and families at laundromats, turning a weekly chore into an opportunity to solve urgent needs. Their navigators provide pregnant and postpartum individuals with resources to address food insecurity, utility insecurity, access to transportation, and insurance coverage, among other pressing needs. The current programs are taking place in Allegheny and Philadelphia counties. </a:t>
            </a:r>
          </a:p>
          <a:p>
            <a:pPr defTabSz="232943">
              <a:defRPr/>
            </a:pPr>
            <a:endParaRPr lang="en-US" dirty="0"/>
          </a:p>
          <a:p>
            <a:pPr defTabSz="232943">
              <a:defRPr/>
            </a:pPr>
            <a:r>
              <a:rPr lang="en-US" dirty="0"/>
              <a:t>Fabric Health reported serving 1,246 individuals in the first quarter. </a:t>
            </a:r>
            <a:endParaRPr lang="en-US" dirty="0">
              <a:effectLst/>
            </a:endParaRPr>
          </a:p>
          <a:p>
            <a:endParaRPr lang="en-US" dirty="0"/>
          </a:p>
          <a:p>
            <a:r>
              <a:rPr lang="en-US" dirty="0"/>
              <a:t>Funding amount: $150,000 </a:t>
            </a:r>
          </a:p>
        </p:txBody>
      </p:sp>
    </p:spTree>
    <p:extLst>
      <p:ext uri="{BB962C8B-B14F-4D97-AF65-F5344CB8AC3E}">
        <p14:creationId xmlns:p14="http://schemas.microsoft.com/office/powerpoint/2010/main" val="79095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D524B-8125-8A43-F0E5-F3DE576B8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52F99-DA37-3859-1306-767451DAB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1524A-BFA2-F49B-3F36-58B3D75D1308}"/>
              </a:ext>
            </a:extLst>
          </p:cNvPr>
          <p:cNvSpPr>
            <a:spLocks noGrp="1"/>
          </p:cNvSpPr>
          <p:nvPr>
            <p:ph type="body" idx="1"/>
          </p:nvPr>
        </p:nvSpPr>
        <p:spPr/>
        <p:txBody>
          <a:bodyPr/>
          <a:lstStyle/>
          <a:p>
            <a:r>
              <a:rPr lang="en-US" b="1" dirty="0">
                <a:effectLst/>
              </a:rPr>
              <a:t>Another access to high quality care implementation is with </a:t>
            </a:r>
          </a:p>
          <a:p>
            <a:endParaRPr lang="en-US" b="1" dirty="0">
              <a:effectLst/>
            </a:endParaRPr>
          </a:p>
          <a:p>
            <a:r>
              <a:rPr lang="en-US" b="1" dirty="0">
                <a:effectLst/>
              </a:rPr>
              <a:t>Franklin Pediatrics</a:t>
            </a:r>
            <a:r>
              <a:rPr lang="en-US" dirty="0">
                <a:effectLst/>
              </a:rPr>
              <a:t>, in Venango County, who was awarded to provide services to postpartum individuals at their child’s pediatrician visit. Many postpartum individuals attend their infant’s pediatric visits, even when they do not have access to or time to take for their own postpartum care. This uniquely positions a pediatrician’s office to fill gaps in postpartum care. With this funding Franklin Pediatrics will expand its services, including lactation supports, postpartum mental health and wellness, and social care navigation that includes screening and warm handoff to resources for food, housing, and WIC.</a:t>
            </a:r>
          </a:p>
          <a:p>
            <a:endParaRPr lang="en-US" dirty="0">
              <a:effectLst/>
            </a:endParaRPr>
          </a:p>
          <a:p>
            <a:pPr defTabSz="232943">
              <a:defRPr/>
            </a:pPr>
            <a:r>
              <a:rPr lang="en-US" dirty="0"/>
              <a:t>Franklin Pediatrics is currently focusing on technology supports (EMR integration, etc.,) to successfully expand services. </a:t>
            </a:r>
          </a:p>
          <a:p>
            <a:endParaRPr lang="en-US" dirty="0">
              <a:effectLst/>
            </a:endParaRPr>
          </a:p>
          <a:p>
            <a:endParaRPr lang="en-US" dirty="0">
              <a:effectLst/>
            </a:endParaRPr>
          </a:p>
          <a:p>
            <a:r>
              <a:rPr lang="en-US" dirty="0">
                <a:effectLst/>
              </a:rPr>
              <a:t>Funding amount: $150,000 </a:t>
            </a:r>
          </a:p>
        </p:txBody>
      </p:sp>
    </p:spTree>
    <p:extLst>
      <p:ext uri="{BB962C8B-B14F-4D97-AF65-F5344CB8AC3E}">
        <p14:creationId xmlns:p14="http://schemas.microsoft.com/office/powerpoint/2010/main" val="1433832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D0AC5-2A17-9118-2931-0A1A0B9A0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BEBA6-298B-1948-DC59-C22DA9C619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AEAD3-749B-E9B4-D4DA-FD24EAD0E8F2}"/>
              </a:ext>
            </a:extLst>
          </p:cNvPr>
          <p:cNvSpPr>
            <a:spLocks noGrp="1"/>
          </p:cNvSpPr>
          <p:nvPr>
            <p:ph type="body" idx="1"/>
          </p:nvPr>
        </p:nvSpPr>
        <p:spPr/>
        <p:txBody>
          <a:bodyPr/>
          <a:lstStyle/>
          <a:p>
            <a:r>
              <a:rPr lang="en-US" dirty="0">
                <a:solidFill>
                  <a:schemeClr val="tx1"/>
                </a:solidFill>
                <a:hlinkClick r:id="rId3">
                  <a:extLst>
                    <a:ext uri="{A12FA001-AC4F-418D-AE19-62706E023703}">
                      <ahyp:hlinkClr xmlns:ahyp="http://schemas.microsoft.com/office/drawing/2018/hyperlinkcolor" val="tx"/>
                    </a:ext>
                  </a:extLst>
                </a:hlinkClick>
              </a:rPr>
              <a:t>To support Behavioral health and SUD needs the PAC wanted to make screenings and referrals easier. To do this they are working with </a:t>
            </a:r>
            <a:r>
              <a:rPr lang="en-US" dirty="0">
                <a:solidFill>
                  <a:srgbClr val="0000FF"/>
                </a:solidFill>
                <a:hlinkClick r:id="rId3">
                  <a:extLst>
                    <a:ext uri="{A12FA001-AC4F-418D-AE19-62706E023703}">
                      <ahyp:hlinkClr xmlns:ahyp="http://schemas.microsoft.com/office/drawing/2018/hyperlinkcolor" val="tx"/>
                    </a:ext>
                  </a:extLst>
                </a:hlinkClick>
              </a:rPr>
              <a:t>Phia Health</a:t>
            </a:r>
            <a:r>
              <a:rPr lang="en-US" dirty="0"/>
              <a:t> who was awarded to support a statewide initiative to deploy a behavioral health platform that supports pregnant and postpartum individuals across Pennsylvania. The platform provides evidence-based perinatal mental health screenings, continuous risk detection, and rapid escalation to licensed clinicians and care coordinators. This approach proactively identifies behavioral health risks and ensures connection to treatment – so people aren’t showing an identified need and not receiving services. The initial phase of this initiative will focus on select urban and rural counties, with plans to expand statewide. </a:t>
            </a:r>
          </a:p>
          <a:p>
            <a:endParaRPr lang="en-US" dirty="0"/>
          </a:p>
          <a:p>
            <a:pPr defTabSz="232943">
              <a:defRPr/>
            </a:pPr>
            <a:r>
              <a:rPr lang="en-US" dirty="0"/>
              <a:t>Phia Health’s current work is focused on platform readiness, operational start-up activities and the determination of the counties to pilot. </a:t>
            </a:r>
          </a:p>
          <a:p>
            <a:endParaRPr lang="en-US" dirty="0"/>
          </a:p>
          <a:p>
            <a:r>
              <a:rPr lang="en-US" dirty="0"/>
              <a:t>$</a:t>
            </a:r>
            <a:r>
              <a:rPr lang="en-US"/>
              <a:t>150,000  </a:t>
            </a:r>
            <a:endParaRPr lang="en-US" dirty="0"/>
          </a:p>
        </p:txBody>
      </p:sp>
    </p:spTree>
    <p:extLst>
      <p:ext uri="{BB962C8B-B14F-4D97-AF65-F5344CB8AC3E}">
        <p14:creationId xmlns:p14="http://schemas.microsoft.com/office/powerpoint/2010/main" val="322337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2EA64-B5CC-46B4-D0C6-79356FCE2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D9763-17D1-3C20-BA5B-D4E854554F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EF2EAA-D592-70DF-192F-0C0A1B084C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DC5725-7AC4-AA7A-240A-EE1A4411F701}"/>
              </a:ext>
            </a:extLst>
          </p:cNvPr>
          <p:cNvSpPr>
            <a:spLocks noGrp="1"/>
          </p:cNvSpPr>
          <p:nvPr>
            <p:ph type="sldNum" sz="quarter" idx="5"/>
          </p:nvPr>
        </p:nvSpPr>
        <p:spPr/>
        <p:txBody>
          <a:bodyPr/>
          <a:lstStyle/>
          <a:p>
            <a:fld id="{F36F0693-D3C7-444A-8D46-0A423A4F1B04}" type="slidenum">
              <a:rPr lang="en-US" smtClean="0"/>
              <a:t>2</a:t>
            </a:fld>
            <a:endParaRPr lang="en-US"/>
          </a:p>
        </p:txBody>
      </p:sp>
    </p:spTree>
    <p:extLst>
      <p:ext uri="{BB962C8B-B14F-4D97-AF65-F5344CB8AC3E}">
        <p14:creationId xmlns:p14="http://schemas.microsoft.com/office/powerpoint/2010/main" val="946952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98FC2-619E-C28C-6789-295A5CD0E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5AD42-243E-8A91-208A-8BF7F658C3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454C1B-48CF-2419-EF5B-DADE5426062D}"/>
              </a:ext>
            </a:extLst>
          </p:cNvPr>
          <p:cNvSpPr>
            <a:spLocks noGrp="1"/>
          </p:cNvSpPr>
          <p:nvPr>
            <p:ph type="body" idx="1"/>
          </p:nvPr>
        </p:nvSpPr>
        <p:spPr/>
        <p:txBody>
          <a:bodyPr/>
          <a:lstStyle/>
          <a:p>
            <a:r>
              <a:rPr lang="en-US" b="1" dirty="0"/>
              <a:t>For improving rural health and maternity care deserts the PAC wanted to leverage existing groups rather than reinventing new initiatives. </a:t>
            </a:r>
          </a:p>
          <a:p>
            <a:endParaRPr lang="en-US" b="1" dirty="0"/>
          </a:p>
          <a:p>
            <a:r>
              <a:rPr lang="en-US" b="1" dirty="0"/>
              <a:t>The PAC is working with the University of Pittsburgh School of Pharmacy</a:t>
            </a:r>
            <a:r>
              <a:rPr lang="en-US" dirty="0"/>
              <a:t> to expand access to maternal health services within pharmacies in rural counties and maternal health deserts. The </a:t>
            </a:r>
            <a:r>
              <a:rPr lang="en-US" dirty="0">
                <a:hlinkClick r:id="rId3"/>
              </a:rPr>
              <a:t>Pennsylvania Pharmacists Care Network</a:t>
            </a:r>
            <a:r>
              <a:rPr lang="en-US" dirty="0"/>
              <a:t> (PPCN) is a statewide clinically integrated network of nearly 200 community pharmacies in 48 counties across Pennsylvania who can provide enhanced patient care services. </a:t>
            </a:r>
          </a:p>
          <a:p>
            <a:endParaRPr lang="en-US" dirty="0"/>
          </a:p>
          <a:p>
            <a:r>
              <a:rPr lang="en-US" dirty="0"/>
              <a:t>In May 2025, the network launched a pharmacy-based maternal health program which provides pregnant and postpartum individuals with blood pressure screenings, safe medication guidance, social needs assessments, and prenatal nutrition advice. The program also connects them to additional services, including doulas, postpartum behavioral health support, diaper and milk banks, and home-visiting programs. These funds will expand the pharmacy-based maternal health program to an additional eight pharmacies serving counties with moderate, low, or no access to maternal healthcare access. Some of those counties include Greene, Mercer, Venango, Clarion, and Clearfield counties.</a:t>
            </a:r>
          </a:p>
          <a:p>
            <a:pPr defTabSz="232943">
              <a:defRPr/>
            </a:pPr>
            <a:endParaRPr lang="en-US" dirty="0"/>
          </a:p>
          <a:p>
            <a:pPr defTabSz="232943">
              <a:defRPr/>
            </a:pPr>
            <a:r>
              <a:rPr lang="en-US" dirty="0"/>
              <a:t>The University of Pittsburgh began work to coordinate the eight Pennsylvania Pharmacists Care Network pharmacies to participle in the learning collaborative. Invitations were sent out and draft agreements with participating learning collaborative pharmacies were started.</a:t>
            </a:r>
          </a:p>
          <a:p>
            <a:endParaRPr lang="en-US" dirty="0"/>
          </a:p>
          <a:p>
            <a:r>
              <a:rPr lang="en-US" dirty="0"/>
              <a:t>Funding amount: $150,000 </a:t>
            </a:r>
          </a:p>
        </p:txBody>
      </p:sp>
    </p:spTree>
    <p:extLst>
      <p:ext uri="{BB962C8B-B14F-4D97-AF65-F5344CB8AC3E}">
        <p14:creationId xmlns:p14="http://schemas.microsoft.com/office/powerpoint/2010/main" val="3511405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335F7-AB93-D6B2-0058-A36BFF0406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6717E-E844-9C2F-8213-02820BF06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9410C-CC2B-12FB-CAC9-A6EE01F2B0C4}"/>
              </a:ext>
            </a:extLst>
          </p:cNvPr>
          <p:cNvSpPr>
            <a:spLocks noGrp="1"/>
          </p:cNvSpPr>
          <p:nvPr>
            <p:ph type="body" idx="1"/>
          </p:nvPr>
        </p:nvSpPr>
        <p:spPr/>
        <p:txBody>
          <a:bodyPr/>
          <a:lstStyle/>
          <a:p>
            <a:r>
              <a:rPr lang="en-US" dirty="0"/>
              <a:t>Note to Dr. Bogen – the remaining subcontracts were just implemented so we don’t have any progress to report. </a:t>
            </a:r>
          </a:p>
          <a:p>
            <a:endParaRPr lang="en-US" dirty="0"/>
          </a:p>
          <a:p>
            <a:r>
              <a:rPr lang="en-US" dirty="0"/>
              <a:t>With Pennsylvania’s diverse make up, the PAC decided that for health-related social needs smaller localized projects made more sense. </a:t>
            </a:r>
          </a:p>
          <a:p>
            <a:endParaRPr lang="en-US" dirty="0"/>
          </a:p>
          <a:p>
            <a:r>
              <a:rPr lang="en-US" dirty="0"/>
              <a:t>The first actionable strategy focuses on providing additional support to CBOs in Pennsylvania that have had an increase in referrals and demand for services around housing, food security, and transportation. Each of the following CBOs received </a:t>
            </a:r>
            <a:r>
              <a:rPr lang="en-US" b="1" dirty="0"/>
              <a:t>$32,580</a:t>
            </a:r>
            <a:r>
              <a:rPr lang="en-US" dirty="0"/>
              <a:t> to support increased demand for their services:</a:t>
            </a:r>
          </a:p>
          <a:p>
            <a:pPr marL="174708" indent="-174708">
              <a:buFont typeface="Arial" panose="020B0604020202020204" pitchFamily="34" charset="0"/>
              <a:buChar char="•"/>
            </a:pPr>
            <a:r>
              <a:rPr lang="en-US" dirty="0"/>
              <a:t>ACLAMO will provide care and expand their bilingual capacities to 120 pregnant and post-partum people in Montgomery County over 10 months. This care will help pregnant people progress toward health milestones.</a:t>
            </a:r>
          </a:p>
          <a:p>
            <a:pPr marL="174708" indent="-174708">
              <a:buFont typeface="Arial" panose="020B0604020202020204" pitchFamily="34" charset="0"/>
              <a:buChar char="•"/>
            </a:pPr>
            <a:r>
              <a:rPr lang="en-US" dirty="0"/>
              <a:t>The Foundation for Delaware County will implement a Family Village Transportation Initiative to address the transportation needs of pregnant and postpartum people in Delaware County to help increase attendance at health care appointments.</a:t>
            </a:r>
          </a:p>
          <a:p>
            <a:pPr marL="174708" indent="-174708">
              <a:buFont typeface="Arial" panose="020B0604020202020204" pitchFamily="34" charset="0"/>
              <a:buChar char="•"/>
            </a:pPr>
            <a:r>
              <a:rPr lang="en-US" dirty="0"/>
              <a:t>The Family Health Council of Central PA will implement a </a:t>
            </a:r>
            <a:r>
              <a:rPr lang="en-US" dirty="0" err="1"/>
              <a:t>SafeSeat</a:t>
            </a:r>
            <a:r>
              <a:rPr lang="en-US" dirty="0"/>
              <a:t> Connect project, which will provide appropriate car seats and car seat safety education to low-income pregnant and postpartum people at eight Pennsylvania WIC locations.</a:t>
            </a:r>
          </a:p>
          <a:p>
            <a:pPr marL="174708" indent="-174708">
              <a:buFont typeface="Arial" panose="020B0604020202020204" pitchFamily="34" charset="0"/>
              <a:buChar char="•"/>
            </a:pPr>
            <a:r>
              <a:rPr lang="en-US" dirty="0"/>
              <a:t>Fulton County Family Partnership will institute a Mobile Maternal Safety Net. This program will ensure access to necessary resources and equipment for pregnant people in Fulton, Huntingdon, and Franklin Counties.</a:t>
            </a:r>
          </a:p>
          <a:p>
            <a:pPr marL="174708" indent="-174708">
              <a:buFont typeface="Arial" panose="020B0604020202020204" pitchFamily="34" charset="0"/>
              <a:buChar char="•"/>
            </a:pPr>
            <a:r>
              <a:rPr lang="en-US" dirty="0"/>
              <a:t>Linked Family Services will expand their Tiny Essentials Relief Hub to increase access to infant essentials for birthing families in Lancaster and the surrounding areas to meet increased demands and referrals from families in need.</a:t>
            </a:r>
          </a:p>
          <a:p>
            <a:pPr marL="174708" indent="-174708">
              <a:buFont typeface="Arial" panose="020B0604020202020204" pitchFamily="34" charset="0"/>
              <a:buChar char="•"/>
            </a:pPr>
            <a:r>
              <a:rPr lang="en-US" dirty="0"/>
              <a:t>Northern Tier Community Action will increase community access to infant supplies for pregnant and postpartum people by coordinating with Head Start Centers, Food Pantries, and Social Service programs in Cameron, Elk, McKean, and Potter Counties.</a:t>
            </a:r>
          </a:p>
          <a:p>
            <a:pPr marL="174708" indent="-174708">
              <a:buFont typeface="Arial" panose="020B0604020202020204" pitchFamily="34" charset="0"/>
              <a:buChar char="•"/>
            </a:pPr>
            <a:r>
              <a:rPr lang="en-US" dirty="0"/>
              <a:t>Volunteers of America of Pennsylvania will enhance maternal education and resource distribution, provide workforce training for workforce reentry after birth, and provide a Parent Peer Support program for pregnant and postpartum people across Pennsylvania.</a:t>
            </a:r>
          </a:p>
          <a:p>
            <a:endParaRPr lang="en-US" dirty="0"/>
          </a:p>
          <a:p>
            <a:r>
              <a:rPr lang="en-US" b="1" dirty="0"/>
              <a:t>Peer-to-Peer Exchange</a:t>
            </a:r>
          </a:p>
          <a:p>
            <a:r>
              <a:rPr lang="en-US" dirty="0"/>
              <a:t>To improve connections between CBOs and MCOs, the actionable strategy focuses on establishing and facilitating a peer-to-peer exchange among MCOs, their contracted HRSN services, and CBOs (“buddy systems”) to increase awareness of MCOs’ HRSN services and programs, strengthen collaboration between CBOs and MCO case managers, support real-time problem-solving, and identify clear next steps.</a:t>
            </a:r>
          </a:p>
          <a:p>
            <a:r>
              <a:rPr lang="en-US" dirty="0"/>
              <a:t>The Community Action Association of Pennsylvania and the Pennsylvania Coalition Against Domestic Violence will collectively receive $122,000 to work in partnership to build a Peer Learning Network Toolkit designed to increase collaboration between community-based organizations, managed care organizations, and other maternal health stakeholders in Pennsylvania.</a:t>
            </a:r>
          </a:p>
          <a:p>
            <a:endParaRPr lang="en-US" b="1" dirty="0"/>
          </a:p>
          <a:p>
            <a:r>
              <a:rPr lang="en-US" b="1" dirty="0"/>
              <a:t>HRSN Screening</a:t>
            </a:r>
          </a:p>
          <a:p>
            <a:r>
              <a:rPr lang="en-US" dirty="0"/>
              <a:t>The third actionable strategy from the HRSN Priority Team is to update existing HRSN screening tools in Pennsylvania to ensure they are relevant, understandable, appropriate, and informed by people with lived experience. HRSN screens are used by providers to assess a patient's needs, including but not limited to housing, food, and transportation.</a:t>
            </a:r>
          </a:p>
          <a:p>
            <a:r>
              <a:rPr lang="en-US" dirty="0"/>
              <a:t>Thomas Jefferson University will receive $53,000 to review existing HRSN screening tools, collect feedback from pregnant and postpartum people on HRSN screening questions and processes, and disseminate findings and recommendations across Pennsylvania.</a:t>
            </a:r>
          </a:p>
          <a:p>
            <a:endParaRPr lang="en-US" dirty="0"/>
          </a:p>
          <a:p>
            <a:endParaRPr lang="en-US" dirty="0"/>
          </a:p>
        </p:txBody>
      </p:sp>
    </p:spTree>
    <p:extLst>
      <p:ext uri="{BB962C8B-B14F-4D97-AF65-F5344CB8AC3E}">
        <p14:creationId xmlns:p14="http://schemas.microsoft.com/office/powerpoint/2010/main" val="3107813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5F6BA-9741-E691-AF02-F00916314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DB491-5318-F47C-57F7-7E9E7CAF28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6C01AF-1C59-973C-9E60-9E571DD58230}"/>
              </a:ext>
            </a:extLst>
          </p:cNvPr>
          <p:cNvSpPr>
            <a:spLocks noGrp="1"/>
          </p:cNvSpPr>
          <p:nvPr>
            <p:ph type="body" idx="1"/>
          </p:nvPr>
        </p:nvSpPr>
        <p:spPr/>
        <p:txBody>
          <a:bodyPr/>
          <a:lstStyle/>
          <a:p>
            <a:pPr defTabSz="232943">
              <a:defRPr/>
            </a:pPr>
            <a:r>
              <a:rPr lang="en-US" dirty="0"/>
              <a:t>And the final priority is working to expand the maternal health workforce through a doula apprenticeship toolkit. </a:t>
            </a:r>
          </a:p>
          <a:p>
            <a:pPr defTabSz="232943">
              <a:defRPr/>
            </a:pPr>
            <a:endParaRPr lang="en-US" dirty="0"/>
          </a:p>
          <a:p>
            <a:pPr defTabSz="232943">
              <a:defRPr/>
            </a:pPr>
            <a:r>
              <a:rPr lang="en-US" dirty="0" err="1"/>
              <a:t>PatientsRWaiting</a:t>
            </a:r>
            <a:r>
              <a:rPr lang="en-US" dirty="0"/>
              <a:t> is working to develop a doula apprenticeship toolkit to increase registered doula apprenticeship programs across Pennsylvania. Based in Lancaster, </a:t>
            </a:r>
            <a:r>
              <a:rPr lang="en-US" dirty="0" err="1"/>
              <a:t>PatientsRWaiting</a:t>
            </a:r>
            <a:r>
              <a:rPr lang="en-US" dirty="0"/>
              <a:t> founded the Diversifying Doulas Initiative which has been addressing the birthing needs of people of color since 2021. Building on their experience creating a doula apprenticeship program, they will investigate statewide barriers to, and opportunities for creating an apprenticeship, including workforce development barriers and best practices, by engaging key stakeholders and conducting an environmental scan. Once created, the toolkit will be available to organizations interested in implementing a doula apprenticeship program.</a:t>
            </a:r>
          </a:p>
          <a:p>
            <a:pPr defTabSz="232943">
              <a:defRPr/>
            </a:pPr>
            <a:endParaRPr lang="en-US" dirty="0"/>
          </a:p>
          <a:p>
            <a:pPr defTabSz="232943">
              <a:defRPr/>
            </a:pPr>
            <a:r>
              <a:rPr lang="en-US" dirty="0" err="1"/>
              <a:t>PatientsRWaiting</a:t>
            </a:r>
            <a:r>
              <a:rPr lang="en-US" dirty="0"/>
              <a:t> is currently working on the development of the toolkit. </a:t>
            </a:r>
          </a:p>
          <a:p>
            <a:pPr defTabSz="232943">
              <a:defRPr/>
            </a:pPr>
            <a:endParaRPr lang="en-US" dirty="0"/>
          </a:p>
          <a:p>
            <a:pPr defTabSz="232943">
              <a:defRPr/>
            </a:pPr>
            <a:r>
              <a:rPr lang="en-US" dirty="0"/>
              <a:t>Funding amount: $50,000</a:t>
            </a:r>
          </a:p>
          <a:p>
            <a:pPr defTabSz="232943">
              <a:defRPr/>
            </a:pPr>
            <a:endParaRPr lang="en-US" dirty="0"/>
          </a:p>
          <a:p>
            <a:pPr defTabSz="232943">
              <a:defRPr/>
            </a:pPr>
            <a:r>
              <a:rPr lang="en-US" dirty="0"/>
              <a:t>All of this work is out there happening right now, and our hope is to find strategies that can be expanded upon or implemented in other areas of the commonwealth. The PAC will continue to meet and determine new strategies to implement as well as assess if the past initiatives are succeeding in the goal of improving health. </a:t>
            </a:r>
          </a:p>
          <a:p>
            <a:pPr defTabSz="232943">
              <a:defRPr/>
            </a:pPr>
            <a:endParaRPr lang="en-US" dirty="0"/>
          </a:p>
          <a:p>
            <a:pPr defTabSz="232943">
              <a:defRPr/>
            </a:pPr>
            <a:r>
              <a:rPr lang="en-US" dirty="0"/>
              <a:t>The PAC website includes a dashboard that will track progress for all of these initiatives so we can gauge if we are on track or not. </a:t>
            </a:r>
          </a:p>
          <a:p>
            <a:endParaRPr lang="en-US" dirty="0"/>
          </a:p>
        </p:txBody>
      </p:sp>
    </p:spTree>
    <p:extLst>
      <p:ext uri="{BB962C8B-B14F-4D97-AF65-F5344CB8AC3E}">
        <p14:creationId xmlns:p14="http://schemas.microsoft.com/office/powerpoint/2010/main" val="2072371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D9D1B-722A-FD71-350E-AED3CBCC1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49C20-30C5-0842-52D4-A367EFB8F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628B8C-D5D2-CB97-6BA7-BE9932C0B44A}"/>
              </a:ext>
            </a:extLst>
          </p:cNvPr>
          <p:cNvSpPr>
            <a:spLocks noGrp="1"/>
          </p:cNvSpPr>
          <p:nvPr>
            <p:ph type="body" idx="1"/>
          </p:nvPr>
        </p:nvSpPr>
        <p:spPr/>
        <p:txBody>
          <a:bodyPr/>
          <a:lstStyle/>
          <a:p>
            <a:r>
              <a:rPr lang="en-US" dirty="0"/>
              <a:t>The BFH is also working on a number of new projects determined by an RFA posting for Promising Maternal Health Initiatives. We left it up to the applicants to tell us the issues they were seeing in their communities. We were able to award 12 grants through this RFA. </a:t>
            </a:r>
          </a:p>
          <a:p>
            <a:endParaRPr lang="en-US" dirty="0"/>
          </a:p>
          <a:p>
            <a:r>
              <a:rPr lang="en-US" dirty="0"/>
              <a:t>Most of these are not fully executed so I am not sharing the grantee names. These initiatives address both clinical and non-clinical factors that contribute to poor health outcomes and include projects such as: </a:t>
            </a:r>
          </a:p>
          <a:p>
            <a:r>
              <a:rPr lang="en-US" dirty="0"/>
              <a:t>connecting families to resources to improve knowledge</a:t>
            </a:r>
          </a:p>
          <a:p>
            <a:r>
              <a:rPr lang="en-US" dirty="0"/>
              <a:t>Attention to perinatal individuals who are identified as at risk for hypertension</a:t>
            </a:r>
          </a:p>
          <a:p>
            <a:r>
              <a:rPr lang="en-US" dirty="0"/>
              <a:t>Understanding maternal early warning signs and </a:t>
            </a:r>
          </a:p>
          <a:p>
            <a:r>
              <a:rPr lang="en-US" dirty="0"/>
              <a:t>Providing services that meet families needs during the perinatal period</a:t>
            </a:r>
          </a:p>
          <a:p>
            <a:endParaRPr lang="en-US" dirty="0"/>
          </a:p>
          <a:p>
            <a:r>
              <a:rPr lang="en-US" dirty="0"/>
              <a:t>Note for Dr. Bogen: The names highlighted on the next few slides are the grantees – most of which have not been fully executed. </a:t>
            </a:r>
          </a:p>
          <a:p>
            <a:pPr lvl="0"/>
            <a:r>
              <a:rPr lang="en-US" b="1" dirty="0"/>
              <a:t>The City of Bethlehem (Health Bureau)</a:t>
            </a:r>
            <a:r>
              <a:rPr lang="en-US" dirty="0"/>
              <a:t> will provide community resources, mental wellness support, financial literacy workshops, and emergency housing assistance to parents and their families in Northampton and Lehigh counties. </a:t>
            </a:r>
          </a:p>
          <a:p>
            <a:pPr lvl="0"/>
            <a:r>
              <a:rPr lang="en-US" b="1" dirty="0"/>
              <a:t>The Family Health Council of Central Pennsylvania, Inc </a:t>
            </a:r>
            <a:r>
              <a:rPr lang="en-US" dirty="0"/>
              <a:t>will hire Community Health Workers to distribute blood pressure cuffs and cardiovascular education to perinatal women at risk or diagnosed with hypertension, and provide referrals for individuals who screened positive for perinatal behavioral health conditions. This initiative will serve Adams, Cumberland, and York counties. </a:t>
            </a:r>
          </a:p>
          <a:p>
            <a:pPr lvl="0"/>
            <a:r>
              <a:rPr lang="en-US" b="1" dirty="0"/>
              <a:t>The Foundation for Delaware County</a:t>
            </a:r>
            <a:r>
              <a:rPr lang="en-US" dirty="0"/>
              <a:t> will increase the capacity of Delaware County providers to identify maternal early warning signs (MEWS) and educate perinatal women and their families about MEWS. In addition, the Grantee will provide MEWS screening and education to perinatal Healthy Start participants in Delaware County, and host community education sessions to increase public awareness of MEWS.  </a:t>
            </a:r>
          </a:p>
          <a:p>
            <a:pPr lvl="0"/>
            <a:r>
              <a:rPr lang="en-US" b="1" dirty="0"/>
              <a:t>Healthy Start, Inc. </a:t>
            </a:r>
            <a:r>
              <a:rPr lang="en-US" dirty="0"/>
              <a:t>will provide home- and community-based perinatal services to Westmoreland County women and their families. </a:t>
            </a:r>
          </a:p>
          <a:p>
            <a:endParaRPr lang="en-US" dirty="0"/>
          </a:p>
          <a:p>
            <a:endParaRPr lang="en-US" dirty="0"/>
          </a:p>
          <a:p>
            <a:endParaRPr lang="en-US" dirty="0"/>
          </a:p>
        </p:txBody>
      </p:sp>
    </p:spTree>
    <p:extLst>
      <p:ext uri="{BB962C8B-B14F-4D97-AF65-F5344CB8AC3E}">
        <p14:creationId xmlns:p14="http://schemas.microsoft.com/office/powerpoint/2010/main" val="105202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D8553-5DA2-28B3-A6A6-5AFDF49AF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26706-78E2-21CC-08BF-6AD6D167D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8694F1-FFC3-8106-9EDD-264BAF02334F}"/>
              </a:ext>
            </a:extLst>
          </p:cNvPr>
          <p:cNvSpPr>
            <a:spLocks noGrp="1"/>
          </p:cNvSpPr>
          <p:nvPr>
            <p:ph type="body" idx="1"/>
          </p:nvPr>
        </p:nvSpPr>
        <p:spPr/>
        <p:txBody>
          <a:bodyPr/>
          <a:lstStyle/>
          <a:p>
            <a:pPr lvl="0"/>
            <a:r>
              <a:rPr lang="en-US" dirty="0"/>
              <a:t>Providing easier access to resources – because we know just knowing what is available can be challenging. </a:t>
            </a:r>
          </a:p>
          <a:p>
            <a:pPr lvl="0"/>
            <a:r>
              <a:rPr lang="en-US" dirty="0"/>
              <a:t>Using WIC visits to identify behavioral health issues</a:t>
            </a:r>
          </a:p>
          <a:p>
            <a:pPr lvl="0"/>
            <a:r>
              <a:rPr lang="en-US" dirty="0"/>
              <a:t>Assisting justice involved individuals with SUD</a:t>
            </a:r>
          </a:p>
          <a:p>
            <a:pPr lvl="0"/>
            <a:r>
              <a:rPr lang="en-US" dirty="0"/>
              <a:t>And providing culturally competent care and resources</a:t>
            </a:r>
          </a:p>
          <a:p>
            <a:pPr lvl="0"/>
            <a:endParaRPr lang="en-US" b="1" dirty="0"/>
          </a:p>
          <a:p>
            <a:pPr lvl="0"/>
            <a:r>
              <a:rPr lang="en-US" b="1" dirty="0"/>
              <a:t>The Lincoln Center for Family and Youth </a:t>
            </a:r>
            <a:r>
              <a:rPr lang="en-US" dirty="0"/>
              <a:t>will develop a digital maternal health repository of resources, services, and evidence-based education for Lancaster, Montgomery, Sullivan, and Wyoming counties. </a:t>
            </a:r>
          </a:p>
          <a:p>
            <a:pPr lvl="0"/>
            <a:r>
              <a:rPr lang="en-US" b="1" dirty="0"/>
              <a:t>Maternal and Family Health Services, Inc. </a:t>
            </a:r>
            <a:r>
              <a:rPr lang="en-US" dirty="0"/>
              <a:t>will train WIC clinic providers and staff to identify patients at risk, or experiencing symptoms, of perinatal behavioral health disorders in Bradford, Carbon, Lackawanna, Luzerne, Monroe, Pike, Schuylkill, Sullivan, Susquehanna, Tioga, Wayne, and Wyoming counties. </a:t>
            </a:r>
          </a:p>
          <a:p>
            <a:pPr lvl="0"/>
            <a:r>
              <a:rPr lang="en-US" b="1" dirty="0"/>
              <a:t>Maternity Care Coalition, Inc. </a:t>
            </a:r>
            <a:r>
              <a:rPr lang="en-US" dirty="0"/>
              <a:t>will provide community health worker services to justice-involved, perinatal women with substance use disorder in Chester and Berks counties. </a:t>
            </a:r>
          </a:p>
          <a:p>
            <a:pPr lvl="0"/>
            <a:r>
              <a:rPr lang="en-US" b="1" dirty="0"/>
              <a:t>Reading Hospital </a:t>
            </a:r>
            <a:r>
              <a:rPr lang="en-US" dirty="0"/>
              <a:t>will provide culturally competent and linguistically appropriate care, patient education, care coordination, and closed-loop referrals to perinatal patients in Berks County. </a:t>
            </a:r>
          </a:p>
          <a:p>
            <a:pPr fontAlgn="ctr"/>
            <a:r>
              <a:rPr lang="en-US" dirty="0">
                <a:hlinkClick r:id="rId3"/>
              </a:rPr>
              <a:t>ACLAMO(1)</a:t>
            </a:r>
            <a:endParaRPr lang="en-US" dirty="0"/>
          </a:p>
          <a:p>
            <a:pPr fontAlgn="ctr"/>
            <a:r>
              <a:rPr lang="en-US" dirty="0">
                <a:hlinkClick r:id="rId3"/>
              </a:rPr>
              <a:t>CAAP and PACDV(1)</a:t>
            </a:r>
            <a:endParaRPr lang="en-US" dirty="0"/>
          </a:p>
          <a:p>
            <a:pPr fontAlgn="ctr"/>
            <a:r>
              <a:rPr lang="en-US" dirty="0">
                <a:hlinkClick r:id="rId3"/>
              </a:rPr>
              <a:t>Fabric Health(1)</a:t>
            </a:r>
            <a:endParaRPr lang="en-US" dirty="0"/>
          </a:p>
          <a:p>
            <a:pPr fontAlgn="ctr"/>
            <a:r>
              <a:rPr lang="en-US" dirty="0">
                <a:hlinkClick r:id="rId3"/>
              </a:rPr>
              <a:t>Family Health Council of Central PA(1)</a:t>
            </a:r>
            <a:endParaRPr lang="en-US" dirty="0"/>
          </a:p>
          <a:p>
            <a:pPr fontAlgn="ctr"/>
            <a:r>
              <a:rPr lang="en-US" dirty="0">
                <a:hlinkClick r:id="rId3"/>
              </a:rPr>
              <a:t>Franklin Pediatrics(1)</a:t>
            </a:r>
            <a:endParaRPr lang="en-US" dirty="0"/>
          </a:p>
          <a:p>
            <a:pPr fontAlgn="ctr"/>
            <a:r>
              <a:rPr lang="en-US" dirty="0">
                <a:hlinkClick r:id="rId3"/>
              </a:rPr>
              <a:t>Fulton County Family Partnership(1)</a:t>
            </a:r>
            <a:endParaRPr lang="en-US" dirty="0"/>
          </a:p>
          <a:p>
            <a:pPr fontAlgn="ctr"/>
            <a:r>
              <a:rPr lang="en-US" dirty="0">
                <a:hlinkClick r:id="rId3"/>
              </a:rPr>
              <a:t>Linked Family Services(1)</a:t>
            </a:r>
            <a:endParaRPr lang="en-US" dirty="0"/>
          </a:p>
          <a:p>
            <a:pPr fontAlgn="ctr"/>
            <a:r>
              <a:rPr lang="en-US" dirty="0">
                <a:hlinkClick r:id="rId3"/>
              </a:rPr>
              <a:t>Materna Phia Health(1)</a:t>
            </a:r>
            <a:endParaRPr lang="en-US" dirty="0"/>
          </a:p>
          <a:p>
            <a:pPr fontAlgn="ctr"/>
            <a:r>
              <a:rPr lang="en-US" dirty="0">
                <a:hlinkClick r:id="rId3"/>
              </a:rPr>
              <a:t>Northern Tier Community Action(1)</a:t>
            </a:r>
            <a:endParaRPr lang="en-US" dirty="0"/>
          </a:p>
          <a:p>
            <a:pPr fontAlgn="ctr"/>
            <a:r>
              <a:rPr lang="en-US" dirty="0" err="1">
                <a:hlinkClick r:id="rId3"/>
              </a:rPr>
              <a:t>PatientsRWaiting</a:t>
            </a:r>
            <a:r>
              <a:rPr lang="en-US" dirty="0">
                <a:hlinkClick r:id="rId3"/>
              </a:rPr>
              <a:t>(1)</a:t>
            </a:r>
            <a:endParaRPr lang="en-US" dirty="0"/>
          </a:p>
          <a:p>
            <a:pPr fontAlgn="ctr"/>
            <a:r>
              <a:rPr lang="en-US" dirty="0">
                <a:hlinkClick r:id="rId3"/>
              </a:rPr>
              <a:t>The Foundation for Delaware County(1)</a:t>
            </a:r>
            <a:endParaRPr lang="en-US" dirty="0"/>
          </a:p>
          <a:p>
            <a:pPr fontAlgn="ctr"/>
            <a:r>
              <a:rPr lang="en-US" dirty="0">
                <a:hlinkClick r:id="rId3"/>
              </a:rPr>
              <a:t>Thomas Jefferson University(1)</a:t>
            </a:r>
            <a:endParaRPr lang="en-US" dirty="0"/>
          </a:p>
          <a:p>
            <a:pPr lvl="0"/>
            <a:endParaRPr lang="en-US" dirty="0"/>
          </a:p>
          <a:p>
            <a:endParaRPr lang="en-US" dirty="0"/>
          </a:p>
        </p:txBody>
      </p:sp>
    </p:spTree>
    <p:extLst>
      <p:ext uri="{BB962C8B-B14F-4D97-AF65-F5344CB8AC3E}">
        <p14:creationId xmlns:p14="http://schemas.microsoft.com/office/powerpoint/2010/main" val="872828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13F27-E77F-23CC-702A-AE97F59A63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ECB30-B213-BCA8-BF46-78AC45FB2E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AB46E-CD5A-45A3-8BC8-CA7F8B35CDCE}"/>
              </a:ext>
            </a:extLst>
          </p:cNvPr>
          <p:cNvSpPr>
            <a:spLocks noGrp="1"/>
          </p:cNvSpPr>
          <p:nvPr>
            <p:ph type="body" idx="1"/>
          </p:nvPr>
        </p:nvSpPr>
        <p:spPr/>
        <p:txBody>
          <a:bodyPr/>
          <a:lstStyle/>
          <a:p>
            <a:pPr lvl="0"/>
            <a:r>
              <a:rPr lang="en-US" dirty="0"/>
              <a:t>the final 4 include:</a:t>
            </a:r>
          </a:p>
          <a:p>
            <a:pPr lvl="0"/>
            <a:r>
              <a:rPr lang="en-US" dirty="0"/>
              <a:t>Screening for behavioral health issues and hypertension during well child visits</a:t>
            </a:r>
          </a:p>
          <a:p>
            <a:pPr lvl="0"/>
            <a:r>
              <a:rPr lang="en-US" dirty="0"/>
              <a:t>Providing comprehensive support in the postpartum period – and understanding what that looks like for the population being served. </a:t>
            </a:r>
          </a:p>
          <a:p>
            <a:pPr lvl="0"/>
            <a:r>
              <a:rPr lang="en-US" dirty="0"/>
              <a:t>And offering </a:t>
            </a:r>
            <a:r>
              <a:rPr lang="en-US"/>
              <a:t>and integrating doula services. </a:t>
            </a:r>
            <a:endParaRPr lang="en-US" dirty="0"/>
          </a:p>
          <a:p>
            <a:pPr lvl="0"/>
            <a:endParaRPr lang="en-US" b="1" dirty="0"/>
          </a:p>
          <a:p>
            <a:pPr lvl="0"/>
            <a:r>
              <a:rPr lang="en-US" b="1" dirty="0" err="1"/>
              <a:t>ChesPenn</a:t>
            </a:r>
            <a:r>
              <a:rPr lang="en-US" b="1" dirty="0"/>
              <a:t> Health Services</a:t>
            </a:r>
            <a:r>
              <a:rPr lang="en-US" dirty="0"/>
              <a:t> will provide behavioral health screenings for perinatal women during well-child visits, as well as provide a self-monitoring blood pressure program for pregnancy-related hypertension. This initiative will serve Delaware County. </a:t>
            </a:r>
          </a:p>
          <a:p>
            <a:pPr lvl="0"/>
            <a:r>
              <a:rPr lang="en-US" b="1" dirty="0"/>
              <a:t>Coco Life, Inc.</a:t>
            </a:r>
            <a:r>
              <a:rPr lang="en-US" dirty="0"/>
              <a:t> will implement a new model for comprehensive postpartum support in Chester, Bucks, Delaware, and Montgomery counties.</a:t>
            </a:r>
          </a:p>
          <a:p>
            <a:pPr lvl="0"/>
            <a:r>
              <a:rPr lang="en-US" b="1" dirty="0"/>
              <a:t>Maternal Child Health Consortium of Chester County</a:t>
            </a:r>
            <a:r>
              <a:rPr lang="en-US" dirty="0"/>
              <a:t> will integrate full-spectrum doula services into their home visiting model, to better support pregnant and postpartum participants in Chester County. </a:t>
            </a:r>
          </a:p>
          <a:p>
            <a:pPr lvl="0"/>
            <a:r>
              <a:rPr lang="en-US" b="1" dirty="0"/>
              <a:t>Once Upon a Preemie, Inc.,</a:t>
            </a:r>
            <a:r>
              <a:rPr lang="en-US" dirty="0"/>
              <a:t> will provide maternal health education and training, and provide perinatal doula services to families in Chester, Delaware, and Montgomery counties. </a:t>
            </a:r>
          </a:p>
          <a:p>
            <a:endParaRPr lang="en-US" dirty="0"/>
          </a:p>
        </p:txBody>
      </p:sp>
    </p:spTree>
    <p:extLst>
      <p:ext uri="{BB962C8B-B14F-4D97-AF65-F5344CB8AC3E}">
        <p14:creationId xmlns:p14="http://schemas.microsoft.com/office/powerpoint/2010/main" val="3054746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306C4-BA02-5160-9556-19DFA31D79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29620-E1BC-7B3C-A855-611D5EEE7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A4129-06BB-2286-20D5-D78C939C019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1424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33C6B-A848-6E02-3929-3EDB40C85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0984A-0285-AE67-42D4-99B2177C58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FE0803-EED8-2190-5266-2902D45DBD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BD121A-B7A1-7073-3508-F3B8447A683E}"/>
              </a:ext>
            </a:extLst>
          </p:cNvPr>
          <p:cNvSpPr>
            <a:spLocks noGrp="1"/>
          </p:cNvSpPr>
          <p:nvPr>
            <p:ph type="sldNum" sz="quarter" idx="5"/>
          </p:nvPr>
        </p:nvSpPr>
        <p:spPr/>
        <p:txBody>
          <a:bodyPr/>
          <a:lstStyle/>
          <a:p>
            <a:fld id="{F36F0693-D3C7-444A-8D46-0A423A4F1B04}" type="slidenum">
              <a:rPr lang="en-US" smtClean="0"/>
              <a:t>27</a:t>
            </a:fld>
            <a:endParaRPr lang="en-US"/>
          </a:p>
        </p:txBody>
      </p:sp>
    </p:spTree>
    <p:extLst>
      <p:ext uri="{BB962C8B-B14F-4D97-AF65-F5344CB8AC3E}">
        <p14:creationId xmlns:p14="http://schemas.microsoft.com/office/powerpoint/2010/main" val="3576609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F0693-D3C7-444A-8D46-0A423A4F1B04}" type="slidenum">
              <a:rPr lang="en-US" smtClean="0"/>
              <a:t>28</a:t>
            </a:fld>
            <a:endParaRPr lang="en-US"/>
          </a:p>
        </p:txBody>
      </p:sp>
    </p:spTree>
    <p:extLst>
      <p:ext uri="{BB962C8B-B14F-4D97-AF65-F5344CB8AC3E}">
        <p14:creationId xmlns:p14="http://schemas.microsoft.com/office/powerpoint/2010/main" val="178710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4E1CE-1DD4-EA27-D623-BF7D4120F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E2FCC-66CD-68DB-E9B9-5267FB31B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27F39-1CE9-23FA-CA15-03F63574408C}"/>
              </a:ext>
            </a:extLst>
          </p:cNvPr>
          <p:cNvSpPr>
            <a:spLocks noGrp="1"/>
          </p:cNvSpPr>
          <p:nvPr>
            <p:ph type="body" idx="1"/>
          </p:nvPr>
        </p:nvSpPr>
        <p:spPr/>
        <p:txBody>
          <a:bodyPr/>
          <a:lstStyle/>
          <a:p>
            <a:r>
              <a:rPr lang="en-US" dirty="0"/>
              <a:t>PID Women’s Health grant – focused a myriad of important topics gleaned from research into each phase of a woman’s life:</a:t>
            </a:r>
          </a:p>
          <a:p>
            <a:endParaRPr lang="en-US" dirty="0"/>
          </a:p>
          <a:p>
            <a:r>
              <a:rPr lang="en-US" sz="1200" b="0" i="0" kern="1200" dirty="0">
                <a:solidFill>
                  <a:schemeClr val="tx1"/>
                </a:solidFill>
                <a:effectLst/>
                <a:latin typeface="+mn-lt"/>
                <a:ea typeface="+mn-ea"/>
                <a:cs typeface="+mn-cs"/>
              </a:rPr>
              <a:t>Here is our priority list (also attached):</a:t>
            </a:r>
          </a:p>
          <a:p>
            <a:r>
              <a:rPr lang="en-US" sz="1200" b="0" i="0" kern="1200" dirty="0">
                <a:solidFill>
                  <a:schemeClr val="tx1"/>
                </a:solidFill>
                <a:effectLst/>
                <a:latin typeface="+mn-lt"/>
                <a:ea typeface="+mn-ea"/>
                <a:cs typeface="+mn-cs"/>
              </a:rPr>
              <a:t>pregnancy</a:t>
            </a:r>
          </a:p>
          <a:p>
            <a:pPr lvl="1"/>
            <a:r>
              <a:rPr lang="en-US" sz="1200" b="1" i="0" kern="1200" dirty="0">
                <a:solidFill>
                  <a:schemeClr val="tx1"/>
                </a:solidFill>
                <a:effectLst/>
                <a:latin typeface="+mn-lt"/>
                <a:ea typeface="+mn-ea"/>
                <a:cs typeface="+mn-cs"/>
              </a:rPr>
              <a:t>high-risk pregnancies</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midwifery / doula services</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labor and delivery at a birth center or other non-hospital facility</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breast milk storage and human breast milk</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surrogacy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infertility</a:t>
            </a:r>
          </a:p>
          <a:p>
            <a:pPr lvl="1"/>
            <a:r>
              <a:rPr lang="en-US" sz="1200" b="1" i="0" kern="1200" dirty="0">
                <a:solidFill>
                  <a:schemeClr val="tx1"/>
                </a:solidFill>
                <a:effectLst/>
                <a:latin typeface="+mn-lt"/>
                <a:ea typeface="+mn-ea"/>
                <a:cs typeface="+mn-cs"/>
              </a:rPr>
              <a:t>infertility treatment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perimenopause and menopause</a:t>
            </a:r>
          </a:p>
          <a:p>
            <a:pPr lvl="1"/>
            <a:r>
              <a:rPr lang="en-US" sz="1200" b="1" i="0" kern="1200" dirty="0">
                <a:solidFill>
                  <a:schemeClr val="tx1"/>
                </a:solidFill>
                <a:effectLst/>
                <a:latin typeface="+mn-lt"/>
                <a:ea typeface="+mn-ea"/>
                <a:cs typeface="+mn-cs"/>
              </a:rPr>
              <a:t>menopause screenings</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perimenopause and menopause treatment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mental health</a:t>
            </a:r>
          </a:p>
          <a:p>
            <a:pPr lvl="1"/>
            <a:r>
              <a:rPr lang="en-US" sz="1200" b="1" i="0" kern="1200" dirty="0">
                <a:solidFill>
                  <a:schemeClr val="tx1"/>
                </a:solidFill>
                <a:effectLst/>
                <a:latin typeface="+mn-lt"/>
                <a:ea typeface="+mn-ea"/>
                <a:cs typeface="+mn-cs"/>
              </a:rPr>
              <a:t>postpartum depression screening</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postpartum depression coverage (e.g., mental health services, therapy, counseling, and prescribing of medications) for a duration beyond 60 days up to one year (as medically necessary)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physical health</a:t>
            </a:r>
          </a:p>
          <a:p>
            <a:pPr lvl="1"/>
            <a:r>
              <a:rPr lang="en-US" sz="1200" b="1" i="0" kern="1200" dirty="0">
                <a:solidFill>
                  <a:schemeClr val="tx1"/>
                </a:solidFill>
                <a:effectLst/>
                <a:latin typeface="+mn-lt"/>
                <a:ea typeface="+mn-ea"/>
                <a:cs typeface="+mn-cs"/>
              </a:rPr>
              <a:t>pelvic floor physical therapy</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osteoporosis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reproductive health</a:t>
            </a:r>
          </a:p>
          <a:p>
            <a:pPr lvl="1"/>
            <a:r>
              <a:rPr lang="en-US" sz="1200" b="1" i="0" kern="1200" dirty="0">
                <a:solidFill>
                  <a:schemeClr val="tx1"/>
                </a:solidFill>
                <a:effectLst/>
                <a:latin typeface="+mn-lt"/>
                <a:ea typeface="+mn-ea"/>
                <a:cs typeface="+mn-cs"/>
              </a:rPr>
              <a:t>polycystic ovary syndrome (PCOS)</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endometriosis</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sexually transmitted diseases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chronic care</a:t>
            </a:r>
          </a:p>
          <a:p>
            <a:pPr lvl="1"/>
            <a:r>
              <a:rPr lang="en-US" sz="1200" b="1" i="0" kern="1200" dirty="0">
                <a:solidFill>
                  <a:schemeClr val="tx1"/>
                </a:solidFill>
                <a:effectLst/>
                <a:latin typeface="+mn-lt"/>
                <a:ea typeface="+mn-ea"/>
                <a:cs typeface="+mn-cs"/>
              </a:rPr>
              <a:t>Alzheimer's / dementia</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autoimmune</a:t>
            </a:r>
          </a:p>
          <a:p>
            <a:pPr lvl="1"/>
            <a:r>
              <a:rPr lang="en-US" sz="1200" b="1" i="0" kern="1200" dirty="0">
                <a:solidFill>
                  <a:schemeClr val="tx1"/>
                </a:solidFill>
                <a:effectLst/>
                <a:latin typeface="+mn-lt"/>
                <a:ea typeface="+mn-ea"/>
                <a:cs typeface="+mn-cs"/>
              </a:rPr>
              <a:t>multiple sclerosis</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thyroid disease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cancer risk</a:t>
            </a:r>
          </a:p>
          <a:p>
            <a:pPr lvl="1"/>
            <a:r>
              <a:rPr lang="en-US" sz="1200" b="1" i="0" kern="1200" dirty="0">
                <a:solidFill>
                  <a:schemeClr val="tx1"/>
                </a:solidFill>
                <a:effectLst/>
                <a:latin typeface="+mn-lt"/>
                <a:ea typeface="+mn-ea"/>
                <a:cs typeface="+mn-cs"/>
              </a:rPr>
              <a:t>genetic counseling; genetic screening</a:t>
            </a:r>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65DA7B95-E65E-9258-34EA-02A3CEDB9DBF}"/>
              </a:ext>
            </a:extLst>
          </p:cNvPr>
          <p:cNvSpPr>
            <a:spLocks noGrp="1"/>
          </p:cNvSpPr>
          <p:nvPr>
            <p:ph type="sldNum" sz="quarter" idx="5"/>
          </p:nvPr>
        </p:nvSpPr>
        <p:spPr/>
        <p:txBody>
          <a:bodyPr/>
          <a:lstStyle/>
          <a:p>
            <a:fld id="{F36F0693-D3C7-444A-8D46-0A423A4F1B04}" type="slidenum">
              <a:rPr lang="en-US" smtClean="0"/>
              <a:t>3</a:t>
            </a:fld>
            <a:endParaRPr lang="en-US"/>
          </a:p>
        </p:txBody>
      </p:sp>
    </p:spTree>
    <p:extLst>
      <p:ext uri="{BB962C8B-B14F-4D97-AF65-F5344CB8AC3E}">
        <p14:creationId xmlns:p14="http://schemas.microsoft.com/office/powerpoint/2010/main" val="44072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54894-B852-9484-DE7B-280ECB2B83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761FD-CBFC-AE37-172B-F3374D1D1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4CBB2-BAF9-617C-66DF-63BBB975BBDB}"/>
              </a:ext>
            </a:extLst>
          </p:cNvPr>
          <p:cNvSpPr>
            <a:spLocks noGrp="1"/>
          </p:cNvSpPr>
          <p:nvPr>
            <p:ph type="body" idx="1"/>
          </p:nvPr>
        </p:nvSpPr>
        <p:spPr/>
        <p:txBody>
          <a:bodyPr/>
          <a:lstStyle/>
          <a:p>
            <a:r>
              <a:rPr lang="en-US" dirty="0"/>
              <a:t>PID Women’s Health grant – focused a myriad of important topics gleaned from research into each phase of a woman’s life:</a:t>
            </a:r>
          </a:p>
          <a:p>
            <a:endParaRPr lang="en-US" dirty="0"/>
          </a:p>
          <a:p>
            <a:r>
              <a:rPr lang="en-US" sz="1200" b="0" i="0" kern="1200" dirty="0">
                <a:solidFill>
                  <a:schemeClr val="tx1"/>
                </a:solidFill>
                <a:effectLst/>
                <a:latin typeface="+mn-lt"/>
                <a:ea typeface="+mn-ea"/>
                <a:cs typeface="+mn-cs"/>
              </a:rPr>
              <a:t>Here is our priority list (also attached):</a:t>
            </a:r>
          </a:p>
          <a:p>
            <a:r>
              <a:rPr lang="en-US" sz="1200" b="0" i="0" kern="1200" dirty="0">
                <a:solidFill>
                  <a:schemeClr val="tx1"/>
                </a:solidFill>
                <a:effectLst/>
                <a:latin typeface="+mn-lt"/>
                <a:ea typeface="+mn-ea"/>
                <a:cs typeface="+mn-cs"/>
              </a:rPr>
              <a:t>pregnancy</a:t>
            </a:r>
          </a:p>
          <a:p>
            <a:pPr lvl="1"/>
            <a:r>
              <a:rPr lang="en-US" sz="1200" b="1" i="0" kern="1200" dirty="0">
                <a:solidFill>
                  <a:schemeClr val="tx1"/>
                </a:solidFill>
                <a:effectLst/>
                <a:latin typeface="+mn-lt"/>
                <a:ea typeface="+mn-ea"/>
                <a:cs typeface="+mn-cs"/>
              </a:rPr>
              <a:t>high-risk pregnancies</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midwifery / doula services</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labor and delivery at a birth center or other non-hospital facility</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breast milk storage and human breast milk</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surrogacy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infertility</a:t>
            </a:r>
          </a:p>
          <a:p>
            <a:pPr lvl="1"/>
            <a:r>
              <a:rPr lang="en-US" sz="1200" b="1" i="0" kern="1200" dirty="0">
                <a:solidFill>
                  <a:schemeClr val="tx1"/>
                </a:solidFill>
                <a:effectLst/>
                <a:latin typeface="+mn-lt"/>
                <a:ea typeface="+mn-ea"/>
                <a:cs typeface="+mn-cs"/>
              </a:rPr>
              <a:t>infertility treatment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perimenopause and menopause</a:t>
            </a:r>
          </a:p>
          <a:p>
            <a:pPr lvl="1"/>
            <a:r>
              <a:rPr lang="en-US" sz="1200" b="1" i="0" kern="1200" dirty="0">
                <a:solidFill>
                  <a:schemeClr val="tx1"/>
                </a:solidFill>
                <a:effectLst/>
                <a:latin typeface="+mn-lt"/>
                <a:ea typeface="+mn-ea"/>
                <a:cs typeface="+mn-cs"/>
              </a:rPr>
              <a:t>menopause screenings</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perimenopause and menopause treatment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mental health</a:t>
            </a:r>
          </a:p>
          <a:p>
            <a:pPr lvl="1"/>
            <a:r>
              <a:rPr lang="en-US" sz="1200" b="1" i="0" kern="1200" dirty="0">
                <a:solidFill>
                  <a:schemeClr val="tx1"/>
                </a:solidFill>
                <a:effectLst/>
                <a:latin typeface="+mn-lt"/>
                <a:ea typeface="+mn-ea"/>
                <a:cs typeface="+mn-cs"/>
              </a:rPr>
              <a:t>postpartum depression screening</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postpartum depression coverage (e.g., mental health services, therapy, counseling, and prescribing of medications) for a duration beyond 60 days up to one year (as medically necessary)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physical health</a:t>
            </a:r>
          </a:p>
          <a:p>
            <a:pPr lvl="1"/>
            <a:r>
              <a:rPr lang="en-US" sz="1200" b="1" i="0" kern="1200" dirty="0">
                <a:solidFill>
                  <a:schemeClr val="tx1"/>
                </a:solidFill>
                <a:effectLst/>
                <a:latin typeface="+mn-lt"/>
                <a:ea typeface="+mn-ea"/>
                <a:cs typeface="+mn-cs"/>
              </a:rPr>
              <a:t>pelvic floor physical therapy</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osteoporosis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reproductive health</a:t>
            </a:r>
          </a:p>
          <a:p>
            <a:pPr lvl="1"/>
            <a:r>
              <a:rPr lang="en-US" sz="1200" b="1" i="0" kern="1200" dirty="0">
                <a:solidFill>
                  <a:schemeClr val="tx1"/>
                </a:solidFill>
                <a:effectLst/>
                <a:latin typeface="+mn-lt"/>
                <a:ea typeface="+mn-ea"/>
                <a:cs typeface="+mn-cs"/>
              </a:rPr>
              <a:t>polycystic ovary syndrome (PCOS)</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endometriosis</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sexually transmitted diseases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chronic care</a:t>
            </a:r>
          </a:p>
          <a:p>
            <a:pPr lvl="1"/>
            <a:r>
              <a:rPr lang="en-US" sz="1200" b="1" i="0" kern="1200" dirty="0">
                <a:solidFill>
                  <a:schemeClr val="tx1"/>
                </a:solidFill>
                <a:effectLst/>
                <a:latin typeface="+mn-lt"/>
                <a:ea typeface="+mn-ea"/>
                <a:cs typeface="+mn-cs"/>
              </a:rPr>
              <a:t>Alzheimer's / dementia</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autoimmune</a:t>
            </a:r>
          </a:p>
          <a:p>
            <a:pPr lvl="1"/>
            <a:r>
              <a:rPr lang="en-US" sz="1200" b="1" i="0" kern="1200" dirty="0">
                <a:solidFill>
                  <a:schemeClr val="tx1"/>
                </a:solidFill>
                <a:effectLst/>
                <a:latin typeface="+mn-lt"/>
                <a:ea typeface="+mn-ea"/>
                <a:cs typeface="+mn-cs"/>
              </a:rPr>
              <a:t>multiple sclerosis</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thyroid disease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cancer risk</a:t>
            </a:r>
          </a:p>
          <a:p>
            <a:pPr lvl="1"/>
            <a:r>
              <a:rPr lang="en-US" sz="1200" b="1" i="0" kern="1200" dirty="0">
                <a:solidFill>
                  <a:schemeClr val="tx1"/>
                </a:solidFill>
                <a:effectLst/>
                <a:latin typeface="+mn-lt"/>
                <a:ea typeface="+mn-ea"/>
                <a:cs typeface="+mn-cs"/>
              </a:rPr>
              <a:t>genetic counseling; genetic screening</a:t>
            </a:r>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E11039E1-52DF-5728-20C7-72C7BFC79EEA}"/>
              </a:ext>
            </a:extLst>
          </p:cNvPr>
          <p:cNvSpPr>
            <a:spLocks noGrp="1"/>
          </p:cNvSpPr>
          <p:nvPr>
            <p:ph type="sldNum" sz="quarter" idx="5"/>
          </p:nvPr>
        </p:nvSpPr>
        <p:spPr/>
        <p:txBody>
          <a:bodyPr/>
          <a:lstStyle/>
          <a:p>
            <a:fld id="{F36F0693-D3C7-444A-8D46-0A423A4F1B04}" type="slidenum">
              <a:rPr lang="en-US" smtClean="0"/>
              <a:t>4</a:t>
            </a:fld>
            <a:endParaRPr lang="en-US"/>
          </a:p>
        </p:txBody>
      </p:sp>
    </p:spTree>
    <p:extLst>
      <p:ext uri="{BB962C8B-B14F-4D97-AF65-F5344CB8AC3E}">
        <p14:creationId xmlns:p14="http://schemas.microsoft.com/office/powerpoint/2010/main" val="2143217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recent news coverage and conversation – not to mention rallies for more funding for rape crisis centers, etc. – about IPV and restrictions on reproductive care. </a:t>
            </a:r>
            <a:r>
              <a:rPr lang="en-US" sz="1200" b="0" i="0" kern="1200" dirty="0">
                <a:solidFill>
                  <a:schemeClr val="tx1"/>
                </a:solidFill>
                <a:effectLst/>
                <a:latin typeface="+mn-lt"/>
                <a:ea typeface="+mn-ea"/>
                <a:cs typeface="+mn-cs"/>
              </a:rPr>
              <a:t>Pregnancy is a known risk factor for escalating intimate partner abuse. Simultaneously a tool of control by an abuser and a </a:t>
            </a:r>
            <a:r>
              <a:rPr lang="en-US" sz="1200" b="0" i="0" u="sng" kern="1200" dirty="0">
                <a:solidFill>
                  <a:schemeClr val="tx1"/>
                </a:solidFill>
                <a:effectLst/>
                <a:latin typeface="+mn-lt"/>
                <a:ea typeface="+mn-ea"/>
                <a:cs typeface="+mn-cs"/>
                <a:hlinkClick r:id="rId3" tooltip="Opens in a new tab or window"/>
              </a:rPr>
              <a:t>narcissistic injury</a:t>
            </a:r>
            <a:r>
              <a:rPr lang="en-US" sz="1200" b="0" i="0" kern="1200" dirty="0">
                <a:solidFill>
                  <a:schemeClr val="tx1"/>
                </a:solidFill>
                <a:effectLst/>
                <a:latin typeface="+mn-lt"/>
                <a:ea typeface="+mn-ea"/>
                <a:cs typeface="+mn-cs"/>
              </a:rPr>
              <a:t> to the abuser -- it represents a shift in the victim's focus from the abuser to the pregnancy and therefore a perceived rejection -- it has potentially lethal consequences for victims, with </a:t>
            </a:r>
            <a:r>
              <a:rPr lang="en-US" sz="1200" b="0" i="0" u="sng" kern="1200" dirty="0">
                <a:solidFill>
                  <a:schemeClr val="tx1"/>
                </a:solidFill>
                <a:effectLst/>
                <a:latin typeface="+mn-lt"/>
                <a:ea typeface="+mn-ea"/>
                <a:cs typeface="+mn-cs"/>
                <a:hlinkClick r:id="rId4" tooltip="Opens in a new tab or window"/>
              </a:rPr>
              <a:t>homicide</a:t>
            </a:r>
            <a:r>
              <a:rPr lang="en-US" sz="1200" b="0" i="0" kern="1200" dirty="0">
                <a:solidFill>
                  <a:schemeClr val="tx1"/>
                </a:solidFill>
                <a:effectLst/>
                <a:latin typeface="+mn-lt"/>
                <a:ea typeface="+mn-ea"/>
                <a:cs typeface="+mn-cs"/>
              </a:rPr>
              <a:t>, most often with a </a:t>
            </a:r>
            <a:r>
              <a:rPr lang="en-US" sz="1200" b="0" i="0" u="sng" kern="1200" dirty="0">
                <a:solidFill>
                  <a:schemeClr val="tx1"/>
                </a:solidFill>
                <a:effectLst/>
                <a:latin typeface="+mn-lt"/>
                <a:ea typeface="+mn-ea"/>
                <a:cs typeface="+mn-cs"/>
                <a:hlinkClick r:id="rId5" tooltip="Opens in a new tab or window"/>
              </a:rPr>
              <a:t>firearm</a:t>
            </a:r>
            <a:r>
              <a:rPr lang="en-US" sz="1200" b="0" i="0" kern="1200" dirty="0">
                <a:solidFill>
                  <a:schemeClr val="tx1"/>
                </a:solidFill>
                <a:effectLst/>
                <a:latin typeface="+mn-lt"/>
                <a:ea typeface="+mn-ea"/>
                <a:cs typeface="+mn-cs"/>
              </a:rPr>
              <a:t>, as the leading cause of maternal mortality in the U.S.</a:t>
            </a:r>
          </a:p>
          <a:p>
            <a:br>
              <a:rPr lang="en-US" dirty="0"/>
            </a:br>
            <a:r>
              <a:rPr lang="en-US" sz="1200" b="0" i="0" kern="1200" dirty="0">
                <a:solidFill>
                  <a:schemeClr val="tx1"/>
                </a:solidFill>
                <a:effectLst/>
                <a:latin typeface="+mn-lt"/>
                <a:ea typeface="+mn-ea"/>
                <a:cs typeface="+mn-cs"/>
              </a:rPr>
              <a:t>Reproductive coercion is inextricably linked to domestic violence, and indeed the erosion of reproductive rights post-</a:t>
            </a:r>
            <a:r>
              <a:rPr lang="en-US" sz="1200" b="0" i="1" kern="1200" dirty="0">
                <a:solidFill>
                  <a:schemeClr val="tx1"/>
                </a:solidFill>
                <a:effectLst/>
                <a:latin typeface="+mn-lt"/>
                <a:ea typeface="+mn-ea"/>
                <a:cs typeface="+mn-cs"/>
              </a:rPr>
              <a:t>Roe</a:t>
            </a:r>
            <a:r>
              <a:rPr lang="en-US" sz="1200" b="0" i="0" kern="1200" dirty="0">
                <a:solidFill>
                  <a:schemeClr val="tx1"/>
                </a:solidFill>
                <a:effectLst/>
                <a:latin typeface="+mn-lt"/>
                <a:ea typeface="+mn-ea"/>
                <a:cs typeface="+mn-cs"/>
              </a:rPr>
              <a:t> has highlighted that dangerous public health association. Abortion restrictions enacted in "trigger-ban" states after </a:t>
            </a:r>
            <a:r>
              <a:rPr lang="en-US" sz="1200" b="0" i="1" kern="1200" dirty="0">
                <a:solidFill>
                  <a:schemeClr val="tx1"/>
                </a:solidFill>
                <a:effectLst/>
                <a:latin typeface="+mn-lt"/>
                <a:ea typeface="+mn-ea"/>
                <a:cs typeface="+mn-cs"/>
              </a:rPr>
              <a:t>Dobbs</a:t>
            </a:r>
            <a:r>
              <a:rPr lang="en-US" sz="1200" b="0" i="0" kern="1200" dirty="0">
                <a:solidFill>
                  <a:schemeClr val="tx1"/>
                </a:solidFill>
                <a:effectLst/>
                <a:latin typeface="+mn-lt"/>
                <a:ea typeface="+mn-ea"/>
                <a:cs typeface="+mn-cs"/>
              </a:rPr>
              <a:t> were found to significantly increase </a:t>
            </a:r>
            <a:r>
              <a:rPr lang="en-US" sz="1200" b="0" i="0" u="sng" kern="1200" dirty="0">
                <a:solidFill>
                  <a:schemeClr val="tx1"/>
                </a:solidFill>
                <a:effectLst/>
                <a:latin typeface="+mn-lt"/>
                <a:ea typeface="+mn-ea"/>
                <a:cs typeface="+mn-cs"/>
                <a:hlinkClick r:id="rId6" tooltip="Opens in a new tab or window"/>
              </a:rPr>
              <a:t>rates of intimate partner violence</a:t>
            </a:r>
            <a:r>
              <a:rPr lang="en-US" sz="1200" b="0" i="0" kern="1200" dirty="0">
                <a:solidFill>
                  <a:schemeClr val="tx1"/>
                </a:solidFill>
                <a:effectLst/>
                <a:latin typeface="+mn-lt"/>
                <a:ea typeface="+mn-ea"/>
                <a:cs typeface="+mn-cs"/>
              </a:rPr>
              <a:t> for reproductive-age women and predicted to add an estimated $1.2 billion in social costs. The evidence is clear. These restrictions are expensive, draconian, and overtly dangerous for patients.</a:t>
            </a:r>
          </a:p>
          <a:p>
            <a:r>
              <a:rPr lang="en-US" sz="1200" b="0" i="0" kern="1200" dirty="0">
                <a:solidFill>
                  <a:schemeClr val="tx1"/>
                </a:solidFill>
                <a:effectLst/>
                <a:latin typeface="+mn-lt"/>
                <a:ea typeface="+mn-ea"/>
                <a:cs typeface="+mn-cs"/>
              </a:rPr>
              <a:t>Within the last month, two alarming developments in the "pro-life" fight illustrate the increasing cruelty within the movement, putting women at increased risk of health complications both from pregnancy and intimate partner violence.</a:t>
            </a:r>
          </a:p>
          <a:p>
            <a:endParaRPr lang="en-US" dirty="0"/>
          </a:p>
          <a:p>
            <a:r>
              <a:rPr lang="en-US" sz="1200" b="0" i="0" kern="1200" dirty="0">
                <a:solidFill>
                  <a:schemeClr val="tx1"/>
                </a:solidFill>
                <a:effectLst/>
                <a:latin typeface="+mn-lt"/>
                <a:ea typeface="+mn-ea"/>
                <a:cs typeface="+mn-cs"/>
              </a:rPr>
              <a:t>House Republicans </a:t>
            </a:r>
            <a:r>
              <a:rPr lang="en-US" sz="1200" b="0" i="0" u="sng" kern="1200" dirty="0">
                <a:solidFill>
                  <a:schemeClr val="tx1"/>
                </a:solidFill>
                <a:effectLst/>
                <a:latin typeface="+mn-lt"/>
                <a:ea typeface="+mn-ea"/>
                <a:cs typeface="+mn-cs"/>
                <a:hlinkClick r:id="rId7" tooltip="Opens in a new tab or window"/>
              </a:rPr>
              <a:t>proposed a federal ban</a:t>
            </a:r>
            <a:r>
              <a:rPr lang="en-US" sz="1200" b="0" i="0" kern="1200" dirty="0">
                <a:solidFill>
                  <a:schemeClr val="tx1"/>
                </a:solidFill>
                <a:effectLst/>
                <a:latin typeface="+mn-lt"/>
                <a:ea typeface="+mn-ea"/>
                <a:cs typeface="+mn-cs"/>
              </a:rPr>
              <a:t> on </a:t>
            </a:r>
            <a:r>
              <a:rPr lang="en-US" sz="1200" b="0" i="0" u="sng" kern="1200" dirty="0">
                <a:solidFill>
                  <a:schemeClr val="tx1"/>
                </a:solidFill>
                <a:effectLst/>
                <a:latin typeface="+mn-lt"/>
                <a:ea typeface="+mn-ea"/>
                <a:cs typeface="+mn-cs"/>
                <a:hlinkClick r:id="rId8" tooltip="Opens in a new tab or window"/>
              </a:rPr>
              <a:t>dilation and evacuation</a:t>
            </a:r>
            <a:r>
              <a:rPr lang="en-US" sz="1200" b="0" i="0" kern="1200" dirty="0">
                <a:solidFill>
                  <a:schemeClr val="tx1"/>
                </a:solidFill>
                <a:effectLst/>
                <a:latin typeface="+mn-lt"/>
                <a:ea typeface="+mn-ea"/>
                <a:cs typeface="+mn-cs"/>
              </a:rPr>
              <a:t>, a common abortion method in the second trimester and an important component of miscarriage care. The legislation states that efforts to save the life of the mother are exempt, but we know from experience that such exceptions are </a:t>
            </a:r>
            <a:r>
              <a:rPr lang="en-US" sz="1200" b="0" i="0" u="sng" kern="1200" dirty="0">
                <a:solidFill>
                  <a:schemeClr val="tx1"/>
                </a:solidFill>
                <a:effectLst/>
                <a:latin typeface="+mn-lt"/>
                <a:ea typeface="+mn-ea"/>
                <a:cs typeface="+mn-cs"/>
                <a:hlinkClick r:id="rId9" tooltip="Opens in a new tab or window"/>
              </a:rPr>
              <a:t>often ineffective</a:t>
            </a:r>
            <a:r>
              <a:rPr lang="en-US" sz="1200" b="0" i="0" kern="1200" dirty="0">
                <a:solidFill>
                  <a:schemeClr val="tx1"/>
                </a:solidFill>
                <a:effectLst/>
                <a:latin typeface="+mn-lt"/>
                <a:ea typeface="+mn-ea"/>
                <a:cs typeface="+mn-cs"/>
              </a:rPr>
              <a:t>, as the threat of criminal consequences invariably has a chilling effect on doctors' and hospital lawyers' </a:t>
            </a:r>
            <a:r>
              <a:rPr lang="en-US" sz="1200" b="0" i="0" u="sng" kern="1200" dirty="0">
                <a:solidFill>
                  <a:schemeClr val="tx1"/>
                </a:solidFill>
                <a:effectLst/>
                <a:latin typeface="+mn-lt"/>
                <a:ea typeface="+mn-ea"/>
                <a:cs typeface="+mn-cs"/>
                <a:hlinkClick r:id="rId10" tooltip="Opens in a new tab or window"/>
              </a:rPr>
              <a:t>willingness to act to save the mother</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leading champion of the ban is Rep. Kat Cammack (R-Fla.), whose own reproductive care for a life-threatening ectopic pregnancy was thrown into chaos under Florida's abortion restrictions, which confused doctors and caused them to </a:t>
            </a:r>
            <a:r>
              <a:rPr lang="en-US" sz="1200" b="0" i="0" u="sng" kern="1200" dirty="0">
                <a:solidFill>
                  <a:schemeClr val="tx1"/>
                </a:solidFill>
                <a:effectLst/>
                <a:latin typeface="+mn-lt"/>
                <a:ea typeface="+mn-ea"/>
                <a:cs typeface="+mn-cs"/>
                <a:hlinkClick r:id="rId11" tooltip="Opens in a new tab or window"/>
              </a:rPr>
              <a:t>delay her care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You'd think such a harrowing experience, variants of which have </a:t>
            </a:r>
            <a:r>
              <a:rPr lang="en-US" sz="1200" b="0" i="0" u="sng" kern="1200" dirty="0">
                <a:solidFill>
                  <a:schemeClr val="tx1"/>
                </a:solidFill>
                <a:effectLst/>
                <a:latin typeface="+mn-lt"/>
                <a:ea typeface="+mn-ea"/>
                <a:cs typeface="+mn-cs"/>
                <a:hlinkClick r:id="rId12" tooltip="Opens in a new tab or window"/>
              </a:rPr>
              <a:t>brutally killed other women</a:t>
            </a:r>
            <a:r>
              <a:rPr lang="en-US" sz="1200" b="0" i="0" kern="1200" dirty="0">
                <a:solidFill>
                  <a:schemeClr val="tx1"/>
                </a:solidFill>
                <a:effectLst/>
                <a:latin typeface="+mn-lt"/>
                <a:ea typeface="+mn-ea"/>
                <a:cs typeface="+mn-cs"/>
              </a:rPr>
              <a:t>, would inspire empathy and thoughtfulness around healthcare legislation. You'd think Cammack would have developed a personal appreciation of the fact that miscarriage care overlaps heavily with abortion management (other lawmakers have </a:t>
            </a:r>
            <a:r>
              <a:rPr lang="en-US" sz="1200" b="0" i="0" u="sng" kern="1200" dirty="0">
                <a:solidFill>
                  <a:schemeClr val="tx1"/>
                </a:solidFill>
                <a:effectLst/>
                <a:latin typeface="+mn-lt"/>
                <a:ea typeface="+mn-ea"/>
                <a:cs typeface="+mn-cs"/>
                <a:hlinkClick r:id="rId13" tooltip="Opens in a new tab or window"/>
              </a:rPr>
              <a:t>demonstrated their ignorance</a:t>
            </a:r>
            <a:r>
              <a:rPr lang="en-US" sz="1200" b="0" i="0" kern="1200" dirty="0">
                <a:solidFill>
                  <a:schemeClr val="tx1"/>
                </a:solidFill>
                <a:effectLst/>
                <a:latin typeface="+mn-lt"/>
                <a:ea typeface="+mn-ea"/>
                <a:cs typeface="+mn-cs"/>
              </a:rPr>
              <a:t> here) and that blanket bans on medical care that threaten doctors serve no one.</a:t>
            </a:r>
          </a:p>
          <a:p>
            <a:r>
              <a:rPr lang="en-US" sz="1200" b="0" i="0" kern="1200" dirty="0">
                <a:solidFill>
                  <a:schemeClr val="tx1"/>
                </a:solidFill>
                <a:effectLst/>
                <a:latin typeface="+mn-lt"/>
                <a:ea typeface="+mn-ea"/>
                <a:cs typeface="+mn-cs"/>
              </a:rPr>
              <a:t>Yet, Cammack continues the same trend of uninformed and bullish legislation, which will have consequences for patients like her who emergently need miscarriage care.</a:t>
            </a:r>
          </a:p>
          <a:p>
            <a:r>
              <a:rPr lang="en-US" sz="1200" b="0" i="0" kern="1200" dirty="0">
                <a:solidFill>
                  <a:schemeClr val="tx1"/>
                </a:solidFill>
                <a:effectLst/>
                <a:latin typeface="+mn-lt"/>
                <a:ea typeface="+mn-ea"/>
                <a:cs typeface="+mn-cs"/>
              </a:rPr>
              <a:t>Codifying Personhood and Defining Abortion as Murder</a:t>
            </a:r>
          </a:p>
          <a:p>
            <a:r>
              <a:rPr lang="en-US" sz="1200" b="0" i="0" kern="1200" dirty="0">
                <a:solidFill>
                  <a:schemeClr val="tx1"/>
                </a:solidFill>
                <a:effectLst/>
                <a:latin typeface="+mn-lt"/>
                <a:ea typeface="+mn-ea"/>
                <a:cs typeface="+mn-cs"/>
              </a:rPr>
              <a:t>A controversial </a:t>
            </a:r>
            <a:r>
              <a:rPr lang="en-US" sz="1200" b="0" i="0" u="sng" kern="1200" dirty="0">
                <a:solidFill>
                  <a:schemeClr val="tx1"/>
                </a:solidFill>
                <a:effectLst/>
                <a:latin typeface="+mn-lt"/>
                <a:ea typeface="+mn-ea"/>
                <a:cs typeface="+mn-cs"/>
                <a:hlinkClick r:id="rId14" tooltip="Opens in a new tab or window"/>
              </a:rPr>
              <a:t>North Carolina bill</a:t>
            </a:r>
            <a:r>
              <a:rPr lang="en-US" sz="1200" b="0" i="0" kern="1200" dirty="0">
                <a:solidFill>
                  <a:schemeClr val="tx1"/>
                </a:solidFill>
                <a:effectLst/>
                <a:latin typeface="+mn-lt"/>
                <a:ea typeface="+mn-ea"/>
                <a:cs typeface="+mn-cs"/>
              </a:rPr>
              <a:t> introduced by Republican Representatives codifies </a:t>
            </a:r>
            <a:r>
              <a:rPr lang="en-US" sz="1200" b="0" i="0" u="sng" kern="1200" dirty="0">
                <a:solidFill>
                  <a:schemeClr val="tx1"/>
                </a:solidFill>
                <a:effectLst/>
                <a:latin typeface="+mn-lt"/>
                <a:ea typeface="+mn-ea"/>
                <a:cs typeface="+mn-cs"/>
                <a:hlinkClick r:id="rId15" tooltip="Opens in a new tab or window"/>
              </a:rPr>
              <a:t>fetal personhood</a:t>
            </a:r>
            <a:r>
              <a:rPr lang="en-US" sz="1200" b="0" i="0" kern="1200" dirty="0">
                <a:solidFill>
                  <a:schemeClr val="tx1"/>
                </a:solidFill>
                <a:effectLst/>
                <a:latin typeface="+mn-lt"/>
                <a:ea typeface="+mn-ea"/>
                <a:cs typeface="+mn-cs"/>
              </a:rPr>
              <a:t> and defines abortion as murder. It legally condones use of force, </a:t>
            </a:r>
            <a:r>
              <a:rPr lang="en-US" sz="1200" b="0" i="0" u="sng" kern="1200" dirty="0">
                <a:solidFill>
                  <a:schemeClr val="tx1"/>
                </a:solidFill>
                <a:effectLst/>
                <a:latin typeface="+mn-lt"/>
                <a:ea typeface="+mn-ea"/>
                <a:cs typeface="+mn-cs"/>
                <a:hlinkClick r:id="rId16" tooltip="Opens in a new tab or window"/>
              </a:rPr>
              <a:t>even lethal</a:t>
            </a:r>
            <a:r>
              <a:rPr lang="en-US" sz="1200" b="0" i="0" kern="1200" dirty="0">
                <a:solidFill>
                  <a:schemeClr val="tx1"/>
                </a:solidFill>
                <a:effectLst/>
                <a:latin typeface="+mn-lt"/>
                <a:ea typeface="+mn-ea"/>
                <a:cs typeface="+mn-cs"/>
              </a:rPr>
              <a:t>, to defend the life of another, under the definition of life delineated by fetal personhood.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HR1 and work requirements under MA… some exemptions (see other notes!)</a:t>
            </a: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5</a:t>
            </a:fld>
            <a:endParaRPr lang="en-US"/>
          </a:p>
        </p:txBody>
      </p:sp>
    </p:spTree>
    <p:extLst>
      <p:ext uri="{BB962C8B-B14F-4D97-AF65-F5344CB8AC3E}">
        <p14:creationId xmlns:p14="http://schemas.microsoft.com/office/powerpoint/2010/main" val="1639580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F0693-D3C7-444A-8D46-0A423A4F1B04}" type="slidenum">
              <a:rPr lang="en-US" smtClean="0"/>
              <a:t>6</a:t>
            </a:fld>
            <a:endParaRPr lang="en-US"/>
          </a:p>
        </p:txBody>
      </p:sp>
    </p:spTree>
    <p:extLst>
      <p:ext uri="{BB962C8B-B14F-4D97-AF65-F5344CB8AC3E}">
        <p14:creationId xmlns:p14="http://schemas.microsoft.com/office/powerpoint/2010/main" val="3509186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take a deep breath!</a:t>
            </a:r>
          </a:p>
        </p:txBody>
      </p:sp>
      <p:sp>
        <p:nvSpPr>
          <p:cNvPr id="4" name="Slide Number Placeholder 3"/>
          <p:cNvSpPr>
            <a:spLocks noGrp="1"/>
          </p:cNvSpPr>
          <p:nvPr>
            <p:ph type="sldNum" sz="quarter" idx="5"/>
          </p:nvPr>
        </p:nvSpPr>
        <p:spPr/>
        <p:txBody>
          <a:bodyPr/>
          <a:lstStyle/>
          <a:p>
            <a:fld id="{F36F0693-D3C7-444A-8D46-0A423A4F1B04}" type="slidenum">
              <a:rPr lang="en-US" smtClean="0"/>
              <a:t>7</a:t>
            </a:fld>
            <a:endParaRPr lang="en-US"/>
          </a:p>
        </p:txBody>
      </p:sp>
    </p:spTree>
    <p:extLst>
      <p:ext uri="{BB962C8B-B14F-4D97-AF65-F5344CB8AC3E}">
        <p14:creationId xmlns:p14="http://schemas.microsoft.com/office/powerpoint/2010/main" val="371952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Amid panicky times is the perfect time to breath, regroup, prioritize, and take action – as PA has done with its Healthy Moms, Vibrant Futures plan.</a:t>
            </a:r>
          </a:p>
          <a:p>
            <a:endParaRPr lang="en-US" dirty="0"/>
          </a:p>
          <a:p>
            <a:r>
              <a:rPr lang="en-US" dirty="0"/>
              <a:t>If you have yet to read it or want an old-school hard copy – I have some with me – or this website provides a link… </a:t>
            </a: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8</a:t>
            </a:fld>
            <a:endParaRPr lang="en-US"/>
          </a:p>
        </p:txBody>
      </p:sp>
    </p:spTree>
    <p:extLst>
      <p:ext uri="{BB962C8B-B14F-4D97-AF65-F5344CB8AC3E}">
        <p14:creationId xmlns:p14="http://schemas.microsoft.com/office/powerpoint/2010/main" val="4117773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a:t>
            </a:r>
            <a:r>
              <a:rPr lang="en-US" dirty="0" err="1"/>
              <a:t>ish</a:t>
            </a:r>
            <a:r>
              <a:rPr lang="en-US" dirty="0"/>
              <a:t> overview of the plan, which many of you have been involving in developing and implementing.</a:t>
            </a:r>
          </a:p>
        </p:txBody>
      </p:sp>
      <p:sp>
        <p:nvSpPr>
          <p:cNvPr id="4" name="Slide Number Placeholder 3"/>
          <p:cNvSpPr>
            <a:spLocks noGrp="1"/>
          </p:cNvSpPr>
          <p:nvPr>
            <p:ph type="sldNum" sz="quarter" idx="5"/>
          </p:nvPr>
        </p:nvSpPr>
        <p:spPr/>
        <p:txBody>
          <a:bodyPr/>
          <a:lstStyle/>
          <a:p>
            <a:fld id="{F36F0693-D3C7-444A-8D46-0A423A4F1B04}" type="slidenum">
              <a:rPr lang="en-US" smtClean="0"/>
              <a:t>9</a:t>
            </a:fld>
            <a:endParaRPr lang="en-US"/>
          </a:p>
        </p:txBody>
      </p:sp>
    </p:spTree>
    <p:extLst>
      <p:ext uri="{BB962C8B-B14F-4D97-AF65-F5344CB8AC3E}">
        <p14:creationId xmlns:p14="http://schemas.microsoft.com/office/powerpoint/2010/main" val="42289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800"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lang="en-US" sz="2400" dirty="0">
                <a:solidFill>
                  <a:schemeClr val="tx1"/>
                </a:solidFill>
                <a:latin typeface="+mn-lt"/>
                <a:ea typeface="ＭＳ Ｐゴシック" pitchFamily="-111" charset="-128"/>
                <a:cs typeface="ＭＳ Ｐゴシック" pitchFamily="-111"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latin typeface="+mn-lt"/>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latin typeface="+mn-lt"/>
              </a:defRPr>
            </a:lvl1pPr>
          </a:lstStyle>
          <a:p>
            <a:pPr>
              <a:defRPr/>
            </a:pPr>
            <a:fld id="{93560E47-ADE0-4457-8144-78E9C645F93A}" type="datetime1">
              <a:rPr lang="en-US" smtClean="0"/>
              <a:pPr>
                <a:defRPr/>
              </a:pPr>
              <a:t>6/3/2026</a:t>
            </a:fld>
            <a:endParaRPr lang="en-US" dirty="0"/>
          </a:p>
        </p:txBody>
      </p:sp>
    </p:spTree>
    <p:extLst>
      <p:ext uri="{BB962C8B-B14F-4D97-AF65-F5344CB8AC3E}">
        <p14:creationId xmlns:p14="http://schemas.microsoft.com/office/powerpoint/2010/main" val="99406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5D3DA26C-6B63-49B3-AD9F-F13B143260BF}" type="datetime1">
              <a:rPr lang="en-US" smtClean="0"/>
              <a:t>6/3/2026</a:t>
            </a:fld>
            <a:endParaRPr lang="en-US" dirty="0"/>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2400" b="1"/>
            </a:lvl1pPr>
            <a:lvl2pPr>
              <a:buClrTx/>
              <a:defRPr sz="2000">
                <a:latin typeface="Plus Jakarta Sans SemiBold" pitchFamily="2" charset="0"/>
                <a:cs typeface="Plus Jakarta Sans SemiBold" pitchFamily="2" charset="0"/>
              </a:defRPr>
            </a:lvl2pPr>
            <a:lvl3pPr>
              <a:buClrTx/>
              <a:defRPr sz="1800"/>
            </a:lvl3pPr>
            <a:lvl4pPr>
              <a:buClrTx/>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p:nvPr>
        </p:nvSpPr>
        <p:spPr>
          <a:xfrm>
            <a:off x="457200" y="460374"/>
            <a:ext cx="5410200" cy="454026"/>
          </a:xfrm>
          <a:prstGeom prst="rect">
            <a:avLst/>
          </a:prstGeom>
        </p:spPr>
        <p:txBody>
          <a:bodyPr/>
          <a:lstStyle>
            <a:lvl1pPr algn="l">
              <a:defRPr sz="28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6042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800601"/>
          </a:xfrm>
          <a:prstGeom prst="rect">
            <a:avLst/>
          </a:prstGeom>
        </p:spPr>
        <p:txBody>
          <a:bodyPr/>
          <a:lstStyle>
            <a:lvl1pPr>
              <a:buClrTx/>
              <a:defRPr sz="2000" b="1"/>
            </a:lvl1pPr>
            <a:lvl2pPr>
              <a:buClrTx/>
              <a:defRPr sz="1800">
                <a:latin typeface="Plus Jakarta Sans SemiBold" pitchFamily="2" charset="0"/>
                <a:cs typeface="Plus Jakarta Sans SemiBold" pitchFamily="2" charset="0"/>
              </a:defRPr>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219200"/>
            <a:ext cx="4038600" cy="4800601"/>
          </a:xfrm>
          <a:prstGeom prst="rect">
            <a:avLst/>
          </a:prstGeom>
        </p:spPr>
        <p:txBody>
          <a:bodyPr/>
          <a:lstStyle>
            <a:lvl1pPr>
              <a:buClrTx/>
              <a:defRPr sz="2000" b="1"/>
            </a:lvl1pPr>
            <a:lvl2pPr>
              <a:buClrTx/>
              <a:defRPr sz="1800">
                <a:latin typeface="Plus Jakarta Sans SemiBold" pitchFamily="2" charset="0"/>
                <a:cs typeface="Plus Jakarta Sans SemiBold" pitchFamily="2" charset="0"/>
              </a:defRPr>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A52C94A9-8929-47B3-B64E-1F51C0B872E6}" type="datetime1">
              <a:rPr lang="en-US" smtClean="0"/>
              <a:t>6/3/2026</a:t>
            </a:fld>
            <a:endParaRPr lang="en-US" dirty="0"/>
          </a:p>
        </p:txBody>
      </p:sp>
      <p:sp>
        <p:nvSpPr>
          <p:cNvPr id="9"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7" name="Title 1"/>
          <p:cNvSpPr>
            <a:spLocks noGrp="1"/>
          </p:cNvSpPr>
          <p:nvPr>
            <p:ph type="title"/>
          </p:nvPr>
        </p:nvSpPr>
        <p:spPr>
          <a:xfrm>
            <a:off x="457200" y="460374"/>
            <a:ext cx="5410200" cy="454026"/>
          </a:xfrm>
          <a:prstGeom prst="rect">
            <a:avLst/>
          </a:prstGeom>
        </p:spPr>
        <p:txBody>
          <a:bodyPr/>
          <a:lstStyle>
            <a:lvl1pPr algn="l">
              <a:defRPr sz="28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3221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atin typeface="Plus Jakarta Sans SemiBold" pitchFamily="2" charset="0"/>
                <a:cs typeface="Plus Jakarta Sans SemiBold" pitchFamily="2" charset="0"/>
              </a:defRPr>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atin typeface="Plus Jakarta Sans SemiBold" pitchFamily="2" charset="0"/>
                <a:cs typeface="Plus Jakarta Sans SemiBold" pitchFamily="2" charset="0"/>
              </a:defRPr>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2D98F12D-D076-45E8-8F9A-FD86AE2319F6}" type="datetime1">
              <a:rPr lang="en-US" smtClean="0"/>
              <a:t>6/3/2026</a:t>
            </a:fld>
            <a:endParaRPr lang="en-US" dirty="0"/>
          </a:p>
        </p:txBody>
      </p:sp>
      <p:sp>
        <p:nvSpPr>
          <p:cNvPr id="11"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9" name="Title 1"/>
          <p:cNvSpPr>
            <a:spLocks noGrp="1"/>
          </p:cNvSpPr>
          <p:nvPr>
            <p:ph type="title"/>
          </p:nvPr>
        </p:nvSpPr>
        <p:spPr>
          <a:xfrm>
            <a:off x="457200" y="460374"/>
            <a:ext cx="5410200" cy="454026"/>
          </a:xfrm>
          <a:prstGeom prst="rect">
            <a:avLst/>
          </a:prstGeom>
        </p:spPr>
        <p:txBody>
          <a:bodyPr/>
          <a:lstStyle>
            <a:lvl1pPr algn="l">
              <a:defRPr sz="28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0097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A7909104-38BC-4695-9167-5FEAF36FB956}" type="datetime1">
              <a:rPr lang="en-US" smtClean="0"/>
              <a:t>6/3/2026</a:t>
            </a:fld>
            <a:endParaRPr lang="en-US" dirty="0"/>
          </a:p>
        </p:txBody>
      </p:sp>
      <p:sp>
        <p:nvSpPr>
          <p:cNvPr id="7"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5" name="Title 1"/>
          <p:cNvSpPr>
            <a:spLocks noGrp="1"/>
          </p:cNvSpPr>
          <p:nvPr>
            <p:ph type="title"/>
          </p:nvPr>
        </p:nvSpPr>
        <p:spPr>
          <a:xfrm>
            <a:off x="457200" y="460374"/>
            <a:ext cx="5410200" cy="454026"/>
          </a:xfrm>
          <a:prstGeom prst="rect">
            <a:avLst/>
          </a:prstGeom>
        </p:spPr>
        <p:txBody>
          <a:bodyPr/>
          <a:lstStyle>
            <a:lvl1pPr algn="l">
              <a:defRPr sz="28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953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899045AE-2C19-40B9-B3C3-BE3F81C28963}" type="datetime1">
              <a:rPr lang="en-US" smtClean="0"/>
              <a:t>6/3/2026</a:t>
            </a:fld>
            <a:endParaRPr lang="en-US" dirty="0"/>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Tree>
    <p:extLst>
      <p:ext uri="{BB962C8B-B14F-4D97-AF65-F5344CB8AC3E}">
        <p14:creationId xmlns:p14="http://schemas.microsoft.com/office/powerpoint/2010/main" val="332554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Slide with 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BB1CE9F-6EC2-A9D4-BFF7-EE35422EDEC0}"/>
              </a:ext>
            </a:extLst>
          </p:cNvPr>
          <p:cNvSpPr>
            <a:spLocks noGrp="1"/>
          </p:cNvSpPr>
          <p:nvPr>
            <p:ph type="body" sz="quarter" idx="31"/>
          </p:nvPr>
        </p:nvSpPr>
        <p:spPr>
          <a:xfrm>
            <a:off x="512465" y="2160923"/>
            <a:ext cx="8117185" cy="3994864"/>
          </a:xfrm>
          <a:prstGeom prst="rect">
            <a:avLst/>
          </a:prstGeom>
        </p:spPr>
        <p:txBody>
          <a:bodyPr lIns="0" tIns="0" rIns="0" bIns="0"/>
          <a:lstStyle>
            <a:lvl1pPr marR="0" algn="l" defTabSz="309563" rtl="0" eaLnBrk="1" latinLnBrk="0" hangingPunct="1">
              <a:lnSpc>
                <a:spcPct val="100000"/>
              </a:lnSpc>
              <a:spcBef>
                <a:spcPts val="0"/>
              </a:spcBef>
              <a:spcAft>
                <a:spcPts val="900"/>
              </a:spcAft>
              <a:buClrTx/>
              <a:buSzTx/>
              <a:tabLst/>
              <a:defRPr lang="en-US" sz="1500" b="0" i="0" u="none" strike="noStrike" cap="none" spc="0" baseline="0" dirty="0">
                <a:solidFill>
                  <a:schemeClr val="tx1"/>
                </a:solidFill>
                <a:uFillTx/>
                <a:latin typeface="+mn-lt"/>
                <a:ea typeface="Tahoma" panose="020B0604030504040204" pitchFamily="34" charset="0"/>
                <a:cs typeface="Tahoma" panose="020B0604030504040204" pitchFamily="34" charset="0"/>
                <a:sym typeface="Helvetica Neue"/>
              </a:defRPr>
            </a:lvl1pPr>
            <a:lvl2pPr marL="205740" marR="0" indent="-205740" algn="l" defTabSz="309563" rtl="0" eaLnBrk="1" latinLnBrk="0" hangingPunct="1">
              <a:lnSpc>
                <a:spcPct val="100000"/>
              </a:lnSpc>
              <a:spcBef>
                <a:spcPts val="0"/>
              </a:spcBef>
              <a:spcAft>
                <a:spcPts val="900"/>
              </a:spcAft>
              <a:buClrTx/>
              <a:buSzTx/>
              <a:buFont typeface="Arial" panose="020B0604020202020204" pitchFamily="34" charset="0"/>
              <a:buChar char="•"/>
              <a:tabLst/>
              <a:defRPr lang="en-US" sz="1500" b="0" i="0" u="none" strike="noStrike" cap="none" spc="0" baseline="0" dirty="0">
                <a:solidFill>
                  <a:schemeClr val="tx1"/>
                </a:solidFill>
                <a:uFillTx/>
                <a:latin typeface="+mn-lt"/>
                <a:ea typeface="Tahoma" panose="020B0604030504040204" pitchFamily="34" charset="0"/>
                <a:cs typeface="Tahoma" panose="020B0604030504040204" pitchFamily="34" charset="0"/>
                <a:sym typeface="Helvetica Neue"/>
              </a:defRPr>
            </a:lvl2pPr>
            <a:lvl3pPr marL="420053" marR="0" indent="-214313" algn="l" defTabSz="309563" rtl="0" eaLnBrk="1" latinLnBrk="0" hangingPunct="1">
              <a:lnSpc>
                <a:spcPct val="100000"/>
              </a:lnSpc>
              <a:spcBef>
                <a:spcPts val="0"/>
              </a:spcBef>
              <a:spcAft>
                <a:spcPts val="900"/>
              </a:spcAft>
              <a:buClrTx/>
              <a:buSzTx/>
              <a:buFont typeface="System Font Regular"/>
              <a:buChar char="–"/>
              <a:tabLst/>
              <a:defRPr lang="en-US" sz="1500" b="0" i="0" u="none" strike="noStrike" cap="none" spc="0" baseline="0" dirty="0">
                <a:solidFill>
                  <a:schemeClr val="tx1"/>
                </a:solidFill>
                <a:uFillTx/>
                <a:latin typeface="+mn-lt"/>
                <a:ea typeface="Tahoma" panose="020B0604030504040204" pitchFamily="34" charset="0"/>
                <a:cs typeface="Tahoma" panose="020B0604030504040204" pitchFamily="34" charset="0"/>
                <a:sym typeface="Helvetica Neue"/>
              </a:defRPr>
            </a:lvl3pPr>
            <a:lvl4pPr marL="625793" indent="-214313" algn="l">
              <a:spcBef>
                <a:spcPts val="0"/>
              </a:spcBef>
              <a:spcAft>
                <a:spcPts val="900"/>
              </a:spcAft>
              <a:buFont typeface="Courier New" panose="02070309020205020404" pitchFamily="49" charset="0"/>
              <a:buChar char="o"/>
              <a:defRPr sz="1500" b="0" i="0">
                <a:solidFill>
                  <a:schemeClr val="tx1"/>
                </a:solidFill>
                <a:latin typeface="+mn-lt"/>
                <a:ea typeface="Tahoma" panose="020B0604030504040204" pitchFamily="34" charset="0"/>
                <a:cs typeface="Tahoma" panose="020B0604030504040204" pitchFamily="34" charset="0"/>
              </a:defRPr>
            </a:lvl4pPr>
            <a:lvl5pPr marL="831533" indent="-214313" algn="l">
              <a:spcBef>
                <a:spcPts val="0"/>
              </a:spcBef>
              <a:spcAft>
                <a:spcPts val="900"/>
              </a:spcAft>
              <a:buFont typeface="System Font Regular"/>
              <a:buChar char="–"/>
              <a:defRPr lang="en-US" sz="1500" b="0" i="0" u="none" strike="noStrike" cap="none" spc="0" baseline="0" dirty="0">
                <a:solidFill>
                  <a:schemeClr val="tx1"/>
                </a:solidFill>
                <a:uFillTx/>
                <a:latin typeface="+mn-lt"/>
                <a:ea typeface="Tahoma" panose="020B0604030504040204" pitchFamily="34" charset="0"/>
                <a:cs typeface="Tahoma" panose="020B0604030504040204" pitchFamily="34" charset="0"/>
                <a:sym typeface="Helvetica Neu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4D8F88C4-B6BE-814A-A531-CC35DEE7A718}"/>
              </a:ext>
            </a:extLst>
          </p:cNvPr>
          <p:cNvSpPr>
            <a:spLocks noGrp="1"/>
          </p:cNvSpPr>
          <p:nvPr>
            <p:ph type="body" sz="quarter" idx="25" hasCustomPrompt="1"/>
          </p:nvPr>
        </p:nvSpPr>
        <p:spPr>
          <a:xfrm>
            <a:off x="512465" y="499452"/>
            <a:ext cx="8117185" cy="201168"/>
          </a:xfrm>
          <a:prstGeom prst="rect">
            <a:avLst/>
          </a:prstGeom>
        </p:spPr>
        <p:txBody>
          <a:bodyPr lIns="0" tIns="0" rIns="0" bIns="0" anchor="ctr"/>
          <a:lstStyle>
            <a:lvl1pPr algn="l">
              <a:defRPr lang="en-US" sz="1050" b="1" i="0" cap="all" spc="150" baseline="0" dirty="0">
                <a:solidFill>
                  <a:schemeClr val="tx2"/>
                </a:solidFill>
                <a:latin typeface="+mn-lt"/>
                <a:ea typeface="Tahoma" panose="020B0604030504040204" pitchFamily="34" charset="0"/>
                <a:cs typeface="Tahoma" panose="020B0604030504040204" pitchFamily="34" charset="0"/>
              </a:defRPr>
            </a:lvl1pPr>
          </a:lstStyle>
          <a:p>
            <a:pPr lvl="0" algn="l"/>
            <a:r>
              <a:rPr lang="en-US" dirty="0"/>
              <a:t>OPTIONAL BREADCRUMB HERE</a:t>
            </a:r>
          </a:p>
        </p:txBody>
      </p:sp>
      <p:sp>
        <p:nvSpPr>
          <p:cNvPr id="15" name="Rectangle">
            <a:extLst>
              <a:ext uri="{FF2B5EF4-FFF2-40B4-BE49-F238E27FC236}">
                <a16:creationId xmlns:a16="http://schemas.microsoft.com/office/drawing/2014/main" id="{A624A1C5-9AA4-6C47-80CC-AEA9A4061280}"/>
              </a:ext>
            </a:extLst>
          </p:cNvPr>
          <p:cNvSpPr/>
          <p:nvPr userDrawn="1"/>
        </p:nvSpPr>
        <p:spPr>
          <a:xfrm>
            <a:off x="0" y="6800851"/>
            <a:ext cx="9144000" cy="57151"/>
          </a:xfrm>
          <a:prstGeom prst="rect">
            <a:avLst/>
          </a:prstGeom>
          <a:solidFill>
            <a:schemeClr val="tx2"/>
          </a:solidFill>
          <a:ln w="12700">
            <a:miter lim="400000"/>
          </a:ln>
        </p:spPr>
        <p:txBody>
          <a:bodyPr lIns="0" tIns="0" rIns="0" bIns="0" anchor="ctr"/>
          <a:lstStyle/>
          <a:p>
            <a:pPr lvl="0"/>
            <a:endParaRPr sz="1200" b="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A431D4E2-AE2F-5D67-7610-695642E9F734}"/>
              </a:ext>
            </a:extLst>
          </p:cNvPr>
          <p:cNvSpPr>
            <a:spLocks noGrp="1"/>
          </p:cNvSpPr>
          <p:nvPr>
            <p:ph type="title"/>
          </p:nvPr>
        </p:nvSpPr>
        <p:spPr>
          <a:xfrm>
            <a:off x="512465" y="840048"/>
            <a:ext cx="8117185" cy="931601"/>
          </a:xfrm>
          <a:prstGeom prst="rect">
            <a:avLst/>
          </a:prstGeom>
        </p:spPr>
        <p:txBody>
          <a:bodyPr lIns="0" tIns="0" rIns="0" bIns="0" anchor="t"/>
          <a:lstStyle>
            <a:lvl1pPr marL="0" marR="0" indent="0" algn="l" defTabSz="309563" rtl="0" latinLnBrk="0">
              <a:lnSpc>
                <a:spcPts val="3000"/>
              </a:lnSpc>
              <a:spcBef>
                <a:spcPts val="0"/>
              </a:spcBef>
              <a:spcAft>
                <a:spcPts val="0"/>
              </a:spcAft>
              <a:buClrTx/>
              <a:buSzTx/>
              <a:buFontTx/>
              <a:buNone/>
              <a:tabLst/>
              <a:defRPr lang="en-US" sz="3000" b="1" i="0" u="none" strike="noStrike" cap="none" spc="0" baseline="0" dirty="0" smtClean="0">
                <a:solidFill>
                  <a:schemeClr val="tx1"/>
                </a:solidFill>
                <a:uFillTx/>
                <a:latin typeface="+mj-lt"/>
                <a:ea typeface="Tahoma" panose="020B0604030504040204" pitchFamily="34" charset="0"/>
                <a:cs typeface="Tahoma" panose="020B0604030504040204" pitchFamily="34" charset="0"/>
                <a:sym typeface="Helvetica Neue"/>
              </a:defRPr>
            </a:lvl1pPr>
          </a:lstStyle>
          <a:p>
            <a:r>
              <a:rPr lang="en-US" dirty="0"/>
              <a:t>Click to edit Master title style</a:t>
            </a:r>
          </a:p>
        </p:txBody>
      </p:sp>
      <p:sp>
        <p:nvSpPr>
          <p:cNvPr id="17" name="Slide Number">
            <a:extLst>
              <a:ext uri="{FF2B5EF4-FFF2-40B4-BE49-F238E27FC236}">
                <a16:creationId xmlns:a16="http://schemas.microsoft.com/office/drawing/2014/main" id="{4D40B90C-7C5D-150D-20F7-67A19D73FF25}"/>
              </a:ext>
            </a:extLst>
          </p:cNvPr>
          <p:cNvSpPr txBox="1">
            <a:spLocks/>
          </p:cNvSpPr>
          <p:nvPr userDrawn="1"/>
        </p:nvSpPr>
        <p:spPr>
          <a:xfrm>
            <a:off x="8730041" y="6463751"/>
            <a:ext cx="181462" cy="128016"/>
          </a:xfrm>
          <a:prstGeom prst="rect">
            <a:avLst/>
          </a:prstGeom>
        </p:spPr>
        <p:txBody>
          <a:bodyPr lIns="0" tIns="0" rIns="0" bIns="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latin typeface="Xfinity Brown" panose="02010504010101010104" pitchFamily="2" charset="77"/>
                <a:ea typeface="Helvetica Neue"/>
                <a:cs typeface="Xfinity Brown" panose="02010504010101010104" pitchFamily="2" charset="77"/>
                <a:sym typeface="Helvetica Neue"/>
              </a:defRPr>
            </a:lvl1pPr>
            <a:lvl2pPr marL="0" marR="0" indent="1143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6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9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2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5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8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1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4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z="1050" smtClean="0">
                <a:solidFill>
                  <a:schemeClr val="accent3"/>
                </a:solidFill>
                <a:latin typeface="+mn-lt"/>
                <a:ea typeface="Tahoma" panose="020B0604030504040204" pitchFamily="34" charset="0"/>
                <a:cs typeface="Tahoma" panose="020B0604030504040204" pitchFamily="34" charset="0"/>
              </a:rPr>
              <a:pPr/>
              <a:t>‹#›</a:t>
            </a:fld>
            <a:endParaRPr lang="en-US" sz="1050" dirty="0">
              <a:solidFill>
                <a:schemeClr val="accent3"/>
              </a:solidFill>
              <a:latin typeface="+mn-lt"/>
              <a:ea typeface="Tahoma" panose="020B0604030504040204" pitchFamily="34" charset="0"/>
              <a:cs typeface="Tahoma" panose="020B0604030504040204" pitchFamily="34" charset="0"/>
            </a:endParaRPr>
          </a:p>
        </p:txBody>
      </p:sp>
      <p:pic>
        <p:nvPicPr>
          <p:cNvPr id="8" name="Graphic 7">
            <a:extLst>
              <a:ext uri="{FF2B5EF4-FFF2-40B4-BE49-F238E27FC236}">
                <a16:creationId xmlns:a16="http://schemas.microsoft.com/office/drawing/2014/main" id="{0580CD20-CF3E-8399-3428-987C472B66E0}"/>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r="82830" b="6209"/>
          <a:stretch/>
        </p:blipFill>
        <p:spPr>
          <a:xfrm>
            <a:off x="335757" y="6234926"/>
            <a:ext cx="316705" cy="392640"/>
          </a:xfrm>
          <a:prstGeom prst="rect">
            <a:avLst/>
          </a:prstGeom>
        </p:spPr>
      </p:pic>
    </p:spTree>
    <p:extLst>
      <p:ext uri="{BB962C8B-B14F-4D97-AF65-F5344CB8AC3E}">
        <p14:creationId xmlns:p14="http://schemas.microsoft.com/office/powerpoint/2010/main" val="102887159"/>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4572000" y="76200"/>
            <a:ext cx="46482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endParaRPr lang="en-US" sz="1400" b="1" dirty="0">
              <a:latin typeface="Verdana" pitchFamily="34" charset="0"/>
            </a:endParaRPr>
          </a:p>
        </p:txBody>
      </p:sp>
      <p:sp>
        <p:nvSpPr>
          <p:cNvPr id="1033" name="Rectangle 8"/>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chemeClr val="bg1"/>
                </a:solidFill>
                <a:latin typeface="Verdana" pitchFamily="-106" charset="0"/>
              </a:rPr>
              <a:t> &gt;</a:t>
            </a:r>
          </a:p>
        </p:txBody>
      </p:sp>
      <p:sp>
        <p:nvSpPr>
          <p:cNvPr id="1034" name="Rectangle 1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r>
              <a:rPr lang="en-US" altLang="en-US" sz="1400">
                <a:solidFill>
                  <a:schemeClr val="bg1"/>
                </a:solidFill>
                <a:latin typeface="Verdana" pitchFamily="-106" charset="0"/>
              </a:rPr>
              <a:t>www.dpw.state.pa.us </a:t>
            </a:r>
          </a:p>
        </p:txBody>
      </p:sp>
      <p:sp>
        <p:nvSpPr>
          <p:cNvPr id="1035" name="Rectangle 19"/>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chemeClr val="bg1"/>
                </a:solidFill>
                <a:latin typeface="Verdana" pitchFamily="-106" charset="0"/>
              </a:rPr>
              <a:t> &gt;</a:t>
            </a:r>
          </a:p>
        </p:txBody>
      </p:sp>
      <p:sp>
        <p:nvSpPr>
          <p:cNvPr id="1036" name="Rectangle 2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endParaRPr lang="en-US" altLang="en-US" sz="1400">
              <a:solidFill>
                <a:schemeClr val="bg1"/>
              </a:solidFill>
              <a:latin typeface="Verdana" pitchFamily="-106" charset="0"/>
            </a:endParaRPr>
          </a:p>
        </p:txBody>
      </p:sp>
      <p:sp>
        <p:nvSpPr>
          <p:cNvPr id="14" name="Date Placeholder 3"/>
          <p:cNvSpPr>
            <a:spLocks noGrp="1"/>
          </p:cNvSpPr>
          <p:nvPr>
            <p:ph type="dt" sz="half" idx="2"/>
          </p:nvPr>
        </p:nvSpPr>
        <p:spPr>
          <a:xfrm>
            <a:off x="457200" y="6096000"/>
            <a:ext cx="2133600" cy="384175"/>
          </a:xfrm>
          <a:prstGeom prst="rect">
            <a:avLst/>
          </a:prstGeom>
        </p:spPr>
        <p:txBody>
          <a:bodyPr anchor="ctr"/>
          <a:lstStyle>
            <a:lvl1pPr>
              <a:defRPr sz="1400">
                <a:solidFill>
                  <a:schemeClr val="bg1"/>
                </a:solidFill>
              </a:defRPr>
            </a:lvl1pPr>
          </a:lstStyle>
          <a:p>
            <a:pPr>
              <a:defRPr/>
            </a:pPr>
            <a:fld id="{B3E5B076-8C7A-4028-906E-852BFAD97291}" type="datetime1">
              <a:rPr lang="en-US" smtClean="0"/>
              <a:t>6/3/2026</a:t>
            </a:fld>
            <a:endParaRPr lang="en-US" dirty="0"/>
          </a:p>
        </p:txBody>
      </p:sp>
      <p:sp>
        <p:nvSpPr>
          <p:cNvPr id="15" name="Slide Number Placeholder 5"/>
          <p:cNvSpPr>
            <a:spLocks noGrp="1"/>
          </p:cNvSpPr>
          <p:nvPr>
            <p:ph type="sldNum" sz="quarter" idx="4"/>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grpSp>
        <p:nvGrpSpPr>
          <p:cNvPr id="17" name="Group 16"/>
          <p:cNvGrpSpPr/>
          <p:nvPr/>
        </p:nvGrpSpPr>
        <p:grpSpPr>
          <a:xfrm>
            <a:off x="457200" y="6096000"/>
            <a:ext cx="8229600" cy="400050"/>
            <a:chOff x="457200" y="5562600"/>
            <a:chExt cx="8229600" cy="400050"/>
          </a:xfrm>
        </p:grpSpPr>
        <p:sp>
          <p:nvSpPr>
            <p:cNvPr id="19" name="Rectangle 18"/>
            <p:cNvSpPr/>
            <p:nvPr userDrawn="1"/>
          </p:nvSpPr>
          <p:spPr>
            <a:xfrm>
              <a:off x="7696200" y="5562600"/>
              <a:ext cx="990600" cy="400050"/>
            </a:xfrm>
            <a:prstGeom prst="rect">
              <a:avLst/>
            </a:prstGeom>
            <a:solidFill>
              <a:srgbClr val="80AED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4"/>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57200" y="5562600"/>
              <a:ext cx="822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457200" y="6172200"/>
            <a:ext cx="8229600" cy="276999"/>
          </a:xfrm>
          <a:prstGeom prst="rect">
            <a:avLst/>
          </a:prstGeom>
          <a:noFill/>
        </p:spPr>
        <p:txBody>
          <a:bodyPr wrap="square" rtlCol="0">
            <a:spAutoFit/>
          </a:bodyPr>
          <a:lstStyle/>
          <a:p>
            <a:pPr algn="ctr"/>
            <a:r>
              <a:rPr lang="en-US" sz="1200" dirty="0">
                <a:solidFill>
                  <a:schemeClr val="bg1"/>
                </a:solidFill>
                <a:latin typeface="+mn-lt"/>
              </a:rPr>
              <a:t>www.dhs.pa.gov</a:t>
            </a:r>
          </a:p>
        </p:txBody>
      </p:sp>
      <p:sp>
        <p:nvSpPr>
          <p:cNvPr id="7" name="Rectangle 6">
            <a:extLst>
              <a:ext uri="{FF2B5EF4-FFF2-40B4-BE49-F238E27FC236}">
                <a16:creationId xmlns:a16="http://schemas.microsoft.com/office/drawing/2014/main" id="{E5F552E3-1099-AC89-0D9F-7FBB38B080CA}"/>
              </a:ext>
            </a:extLst>
          </p:cNvPr>
          <p:cNvSpPr/>
          <p:nvPr userDrawn="1"/>
        </p:nvSpPr>
        <p:spPr>
          <a:xfrm>
            <a:off x="457199" y="1037428"/>
            <a:ext cx="8434718" cy="119858"/>
          </a:xfrm>
          <a:prstGeom prst="rect">
            <a:avLst/>
          </a:prstGeom>
          <a:solidFill>
            <a:srgbClr val="73ADD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pic>
        <p:nvPicPr>
          <p:cNvPr id="8" name="Picture 4">
            <a:extLst>
              <a:ext uri="{FF2B5EF4-FFF2-40B4-BE49-F238E27FC236}">
                <a16:creationId xmlns:a16="http://schemas.microsoft.com/office/drawing/2014/main" id="{F5F0C789-AA65-B0A7-29C1-A1A8EAEA0B60}"/>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57199" y="457200"/>
            <a:ext cx="5410200" cy="4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315FDCD8-815F-EFD3-C47A-226BF0C09D83}"/>
              </a:ext>
            </a:extLst>
          </p:cNvPr>
          <p:cNvPicPr>
            <a:picLocks noChangeAspect="1" noChangeArrowheads="1"/>
          </p:cNvPicPr>
          <p:nvPr userDrawn="1"/>
        </p:nvPicPr>
        <p:blipFill>
          <a:blip r:embed="rId10"/>
          <a:srcRect/>
          <a:stretch/>
        </p:blipFill>
        <p:spPr bwMode="auto">
          <a:xfrm>
            <a:off x="5992483" y="486234"/>
            <a:ext cx="2899434" cy="36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4" r:id="rId3"/>
    <p:sldLayoutId id="2147483785" r:id="rId4"/>
    <p:sldLayoutId id="2147483786" r:id="rId5"/>
    <p:sldLayoutId id="2147483787" r:id="rId6"/>
    <p:sldLayoutId id="2147483788" r:id="rId7"/>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perinatalactioncollaborative.org/pac-dashboard"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medpagetoday.com/opinion/second-opinions/121527?xid=nl_mpt_DHE_2026-06-01&amp;mh=ccf701db90839a6648648567748bc399&amp;zdee=gAAAAABo4RilTT0TgF4SW4C9MxtT5pmMoILYRDWuBDlMIOisGmrx-oh8clNzTYD2YSt7npv1RaLETGolSn42OBNIPC9WsiyWsw%3D%3D&amp;utm_source=Sailthru&amp;utm_medium=email&amp;utm_campaign=Daily%20Headlines%20Evening%20-%20Randomized%202026-06-01&amp;utm_term=NL_Daily_DHE_dual-gmail-definition"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nytimes.com/2026/06/04/science/embryos-gene-editing-crispr.html?unlocked_article_code=1.n1A.rmrg.qBCqkcRFLw_D&amp;smid=url-share" TargetMode="External"/><Relationship Id="rId5" Type="http://schemas.openxmlformats.org/officeDocument/2006/relationships/hyperlink" Target="https://www.theskimm.com/health/melinda-french-gates-menopause-womens-health-interview" TargetMode="External"/><Relationship Id="rId4" Type="http://schemas.openxmlformats.org/officeDocument/2006/relationships/hyperlink" Target="https://policycentermmh.org/medicaid-work-requirements-and-access-to-perinatal-car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ewsnationnow.com/health/dr-oz-1-in-3-americans-underbabied/"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100"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defRPr/>
            </a:pPr>
            <a:fld id="{1EFB6826-B3ED-4798-B521-4B5857165F20}" type="datetime1">
              <a:rPr lang="en-US" smtClean="0"/>
              <a:pPr>
                <a:defRPr/>
              </a:pPr>
              <a:t>6/5/2026</a:t>
            </a:fld>
            <a:endParaRPr lang="en-US" dirty="0"/>
          </a:p>
        </p:txBody>
      </p:sp>
      <p:sp>
        <p:nvSpPr>
          <p:cNvPr id="5" name="Slide Number Placeholder 4"/>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defRPr/>
            </a:pPr>
            <a:fld id="{70265E95-77F9-457A-9EE3-4D9004F83F9A}" type="slidenum">
              <a:rPr lang="en-US" smtClean="0"/>
              <a:pPr>
                <a:defRPr/>
              </a:pPr>
              <a:t>1</a:t>
            </a:fld>
            <a:endParaRPr lang="en-US"/>
          </a:p>
        </p:txBody>
      </p:sp>
      <p:sp>
        <p:nvSpPr>
          <p:cNvPr id="26" name="Title 6">
            <a:extLst>
              <a:ext uri="{FF2B5EF4-FFF2-40B4-BE49-F238E27FC236}">
                <a16:creationId xmlns:a16="http://schemas.microsoft.com/office/drawing/2014/main" id="{F6C99F16-27E5-AD6A-B32A-805CFB561632}"/>
              </a:ext>
            </a:extLst>
          </p:cNvPr>
          <p:cNvSpPr>
            <a:spLocks noGrp="1"/>
          </p:cNvSpPr>
          <p:nvPr>
            <p:ph type="ctrTitle"/>
          </p:nvPr>
        </p:nvSpPr>
        <p:spPr>
          <a:xfrm>
            <a:off x="457200" y="914400"/>
            <a:ext cx="8305800" cy="3735251"/>
          </a:xfrm>
        </p:spPr>
        <p:txBody>
          <a:bodyPr/>
          <a:lstStyle/>
          <a:p>
            <a:br>
              <a:rPr lang="en-US" sz="2800" i="1" dirty="0">
                <a:latin typeface="Amasis MT Pro" panose="02040504050005020304" pitchFamily="18" charset="0"/>
              </a:rPr>
            </a:br>
            <a:r>
              <a:rPr lang="en-US" sz="2000" dirty="0">
                <a:latin typeface="Amasis MT Pro" panose="02040504050005020304" pitchFamily="18" charset="0"/>
              </a:rPr>
              <a:t>Pennsylvania's Maternal Health Strategic Action Plan: Implementation through Action</a:t>
            </a:r>
            <a:br>
              <a:rPr lang="en-US" sz="2000" i="1" dirty="0">
                <a:latin typeface="Amasis MT Pro" panose="02040504050005020304" pitchFamily="18" charset="0"/>
              </a:rPr>
            </a:br>
            <a:br>
              <a:rPr lang="en-US" sz="2000" i="1" dirty="0">
                <a:latin typeface="Amasis MT Pro" panose="02040504050005020304" pitchFamily="18" charset="0"/>
              </a:rPr>
            </a:br>
            <a:r>
              <a:rPr lang="en-US" sz="1800" i="1" dirty="0">
                <a:latin typeface="Amasis MT Pro" panose="02040504050005020304" pitchFamily="18" charset="0"/>
              </a:rPr>
              <a:t>Presented to 2026 Northeast Regional Maternal Health Coalition Seminar </a:t>
            </a:r>
            <a:br>
              <a:rPr lang="en-US" sz="1800" i="1" dirty="0">
                <a:latin typeface="Amasis MT Pro" panose="02040504050005020304" pitchFamily="18" charset="0"/>
              </a:rPr>
            </a:br>
            <a:r>
              <a:rPr lang="en-US" sz="1800" i="1" dirty="0">
                <a:latin typeface="Amasis MT Pro" panose="02040504050005020304" pitchFamily="18" charset="0"/>
              </a:rPr>
              <a:t>June 11, 2026</a:t>
            </a:r>
            <a:endParaRPr lang="en-US" sz="1800" dirty="0"/>
          </a:p>
        </p:txBody>
      </p:sp>
      <p:grpSp>
        <p:nvGrpSpPr>
          <p:cNvPr id="32" name="Group 31">
            <a:extLst>
              <a:ext uri="{FF2B5EF4-FFF2-40B4-BE49-F238E27FC236}">
                <a16:creationId xmlns:a16="http://schemas.microsoft.com/office/drawing/2014/main" id="{2E78DBD3-1EFD-0345-F4B9-6966F91C9F01}"/>
              </a:ext>
            </a:extLst>
          </p:cNvPr>
          <p:cNvGrpSpPr/>
          <p:nvPr/>
        </p:nvGrpSpPr>
        <p:grpSpPr>
          <a:xfrm>
            <a:off x="983164" y="4851122"/>
            <a:ext cx="7170236" cy="1092478"/>
            <a:chOff x="3905670" y="4581948"/>
            <a:chExt cx="7170236" cy="1092478"/>
          </a:xfrm>
        </p:grpSpPr>
        <p:pic>
          <p:nvPicPr>
            <p:cNvPr id="28" name="Picture 27" descr="Logo&#10;&#10;Description automatically generated">
              <a:extLst>
                <a:ext uri="{FF2B5EF4-FFF2-40B4-BE49-F238E27FC236}">
                  <a16:creationId xmlns:a16="http://schemas.microsoft.com/office/drawing/2014/main" id="{04796580-FD15-3DEE-05C3-F8A113BA1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670" y="4834103"/>
              <a:ext cx="2068792" cy="769350"/>
            </a:xfrm>
            <a:prstGeom prst="rect">
              <a:avLst/>
            </a:prstGeom>
          </p:spPr>
        </p:pic>
        <p:pic>
          <p:nvPicPr>
            <p:cNvPr id="29" name="Picture 28" descr="Logo, company name&#10;&#10;Description automatically generated">
              <a:extLst>
                <a:ext uri="{FF2B5EF4-FFF2-40B4-BE49-F238E27FC236}">
                  <a16:creationId xmlns:a16="http://schemas.microsoft.com/office/drawing/2014/main" id="{E6A4CBAF-5CF9-8CF9-2B2E-1901C92F5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1770" y="4796962"/>
              <a:ext cx="1306091" cy="754494"/>
            </a:xfrm>
            <a:prstGeom prst="rect">
              <a:avLst/>
            </a:prstGeom>
          </p:spPr>
        </p:pic>
        <p:pic>
          <p:nvPicPr>
            <p:cNvPr id="30" name="Picture 29" descr="Logo&#10;&#10;Description automatically generated">
              <a:extLst>
                <a:ext uri="{FF2B5EF4-FFF2-40B4-BE49-F238E27FC236}">
                  <a16:creationId xmlns:a16="http://schemas.microsoft.com/office/drawing/2014/main" id="{1E6A0892-9B4F-44DF-EEDF-301E26F58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2261" y="4581948"/>
              <a:ext cx="1728656" cy="1092478"/>
            </a:xfrm>
            <a:prstGeom prst="rect">
              <a:avLst/>
            </a:prstGeom>
          </p:spPr>
        </p:pic>
        <p:pic>
          <p:nvPicPr>
            <p:cNvPr id="31" name="Picture 30" descr="Logo, company name&#10;&#10;Description automatically generated">
              <a:extLst>
                <a:ext uri="{FF2B5EF4-FFF2-40B4-BE49-F238E27FC236}">
                  <a16:creationId xmlns:a16="http://schemas.microsoft.com/office/drawing/2014/main" id="{BCB6CE47-76AC-EB27-24B1-7DB2503BA3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7513" y="4796962"/>
              <a:ext cx="1428393" cy="754494"/>
            </a:xfrm>
            <a:prstGeom prst="rect">
              <a:avLst/>
            </a:prstGeom>
          </p:spPr>
        </p:pic>
      </p:grpSp>
      <p:pic>
        <p:nvPicPr>
          <p:cNvPr id="2" name="Picture 1">
            <a:extLst>
              <a:ext uri="{FF2B5EF4-FFF2-40B4-BE49-F238E27FC236}">
                <a16:creationId xmlns:a16="http://schemas.microsoft.com/office/drawing/2014/main" id="{F69AD6EE-8360-3F9A-48DB-EB08F735F508}"/>
              </a:ext>
            </a:extLst>
          </p:cNvPr>
          <p:cNvPicPr>
            <a:picLocks noChangeAspect="1"/>
          </p:cNvPicPr>
          <p:nvPr/>
        </p:nvPicPr>
        <p:blipFill>
          <a:blip r:embed="rId7"/>
          <a:stretch>
            <a:fillRect/>
          </a:stretch>
        </p:blipFill>
        <p:spPr>
          <a:xfrm>
            <a:off x="3395395" y="2966158"/>
            <a:ext cx="2429409" cy="1815536"/>
          </a:xfrm>
          <a:prstGeom prst="rect">
            <a:avLst/>
          </a:prstGeom>
        </p:spPr>
      </p:pic>
    </p:spTree>
    <p:extLst>
      <p:ext uri="{BB962C8B-B14F-4D97-AF65-F5344CB8AC3E}">
        <p14:creationId xmlns:p14="http://schemas.microsoft.com/office/powerpoint/2010/main" val="3560217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lIns="91440" tIns="45720" rIns="91440" bIns="45720" anchor="t"/>
          <a:lstStyle/>
          <a:p>
            <a:endParaRPr lang="en-US" dirty="0"/>
          </a:p>
        </p:txBody>
      </p:sp>
      <p:sp>
        <p:nvSpPr>
          <p:cNvPr id="4" name="Date Placeholder 3"/>
          <p:cNvSpPr>
            <a:spLocks noGrp="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100"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defRPr/>
            </a:pPr>
            <a:fld id="{19016256-A15E-472F-A44B-6D4C4106F6AD}" type="datetime1">
              <a:rPr lang="en-US" smtClean="0"/>
              <a:pPr>
                <a:defRPr/>
              </a:pPr>
              <a:t>6/3/2026</a:t>
            </a:fld>
            <a:endParaRPr lang="en-US" dirty="0"/>
          </a:p>
        </p:txBody>
      </p:sp>
      <p:sp>
        <p:nvSpPr>
          <p:cNvPr id="5" name="Slide Number Placeholder 4"/>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defRPr/>
            </a:pPr>
            <a:fld id="{70265E95-77F9-457A-9EE3-4D9004F83F9A}" type="slidenum">
              <a:rPr lang="en-US" smtClean="0"/>
              <a:pPr>
                <a:defRPr/>
              </a:pPr>
              <a:t>10</a:t>
            </a:fld>
            <a:endParaRPr lang="en-US"/>
          </a:p>
        </p:txBody>
      </p:sp>
      <p:sp>
        <p:nvSpPr>
          <p:cNvPr id="15" name="TextBox 14">
            <a:extLst>
              <a:ext uri="{FF2B5EF4-FFF2-40B4-BE49-F238E27FC236}">
                <a16:creationId xmlns:a16="http://schemas.microsoft.com/office/drawing/2014/main" id="{C6C9EBBF-286F-2D04-9D5E-6F49E7ED3C0C}"/>
              </a:ext>
            </a:extLst>
          </p:cNvPr>
          <p:cNvSpPr txBox="1"/>
          <p:nvPr/>
        </p:nvSpPr>
        <p:spPr>
          <a:xfrm>
            <a:off x="711130" y="1642170"/>
            <a:ext cx="7670870" cy="3539430"/>
          </a:xfrm>
          <a:prstGeom prst="rect">
            <a:avLst/>
          </a:prstGeom>
          <a:noFill/>
        </p:spPr>
        <p:txBody>
          <a:bodyPr wrap="square">
            <a:spAutoFit/>
          </a:bodyPr>
          <a:lstStyle/>
          <a:p>
            <a:r>
              <a:rPr lang="en-US" sz="2800" dirty="0"/>
              <a:t>The Five Ps of Healthy Moms, Vibrant Futures</a:t>
            </a:r>
            <a:br>
              <a:rPr lang="en-US" sz="2800" dirty="0"/>
            </a:br>
            <a:endParaRPr lang="en-US" sz="2800" dirty="0"/>
          </a:p>
          <a:p>
            <a:pPr marL="285750" indent="-285750">
              <a:buFont typeface="Arial" panose="020B0604020202020204" pitchFamily="34" charset="0"/>
              <a:buChar char="•"/>
            </a:pPr>
            <a:r>
              <a:rPr lang="en-US" sz="2800" u="sng" dirty="0"/>
              <a:t>P</a:t>
            </a:r>
            <a:r>
              <a:rPr lang="en-US" sz="2800" dirty="0"/>
              <a:t>riorities</a:t>
            </a:r>
          </a:p>
          <a:p>
            <a:pPr marL="285750" indent="-285750">
              <a:buFont typeface="Arial" panose="020B0604020202020204" pitchFamily="34" charset="0"/>
              <a:buChar char="•"/>
            </a:pPr>
            <a:r>
              <a:rPr lang="en-US" sz="2800" u="sng" dirty="0"/>
              <a:t>P</a:t>
            </a:r>
            <a:r>
              <a:rPr lang="en-US" sz="2800" dirty="0"/>
              <a:t>rocess</a:t>
            </a:r>
          </a:p>
          <a:p>
            <a:pPr marL="285750" indent="-285750">
              <a:buFont typeface="Arial" panose="020B0604020202020204" pitchFamily="34" charset="0"/>
              <a:buChar char="•"/>
            </a:pPr>
            <a:r>
              <a:rPr lang="en-US" sz="2800" u="sng" dirty="0"/>
              <a:t>P</a:t>
            </a:r>
            <a:r>
              <a:rPr lang="en-US" sz="2800" dirty="0"/>
              <a:t>lan</a:t>
            </a:r>
          </a:p>
          <a:p>
            <a:pPr marL="285750" indent="-285750">
              <a:buFont typeface="Arial" panose="020B0604020202020204" pitchFamily="34" charset="0"/>
              <a:buChar char="•"/>
            </a:pPr>
            <a:r>
              <a:rPr lang="en-US" sz="2800" u="sng" dirty="0"/>
              <a:t>P</a:t>
            </a:r>
            <a:r>
              <a:rPr lang="en-US" sz="2800" dirty="0"/>
              <a:t>AC </a:t>
            </a:r>
          </a:p>
          <a:p>
            <a:pPr marL="285750" indent="-285750">
              <a:buFont typeface="Arial" panose="020B0604020202020204" pitchFamily="34" charset="0"/>
              <a:buChar char="•"/>
            </a:pPr>
            <a:r>
              <a:rPr lang="en-US" sz="2800" u="sng" dirty="0"/>
              <a:t>P</a:t>
            </a:r>
            <a:r>
              <a:rPr lang="en-US" sz="2800" dirty="0"/>
              <a:t>articipate</a:t>
            </a:r>
          </a:p>
          <a:p>
            <a:pPr marL="285750" indent="-285750">
              <a:buFont typeface="Arial" panose="020B0604020202020204" pitchFamily="34" charset="0"/>
              <a:buChar char="•"/>
            </a:pPr>
            <a:endParaRPr lang="en-US" sz="2800" dirty="0"/>
          </a:p>
        </p:txBody>
      </p:sp>
      <p:pic>
        <p:nvPicPr>
          <p:cNvPr id="6" name="Picture 5">
            <a:extLst>
              <a:ext uri="{FF2B5EF4-FFF2-40B4-BE49-F238E27FC236}">
                <a16:creationId xmlns:a16="http://schemas.microsoft.com/office/drawing/2014/main" id="{56AF49E2-C10E-E897-1885-C7A8E37B66A9}"/>
              </a:ext>
            </a:extLst>
          </p:cNvPr>
          <p:cNvPicPr>
            <a:picLocks noChangeAspect="1"/>
          </p:cNvPicPr>
          <p:nvPr/>
        </p:nvPicPr>
        <p:blipFill>
          <a:blip r:embed="rId3"/>
          <a:stretch>
            <a:fillRect/>
          </a:stretch>
        </p:blipFill>
        <p:spPr>
          <a:xfrm>
            <a:off x="4038600" y="2133600"/>
            <a:ext cx="4351305" cy="3200400"/>
          </a:xfrm>
          <a:prstGeom prst="rect">
            <a:avLst/>
          </a:prstGeom>
        </p:spPr>
      </p:pic>
    </p:spTree>
    <p:extLst>
      <p:ext uri="{BB962C8B-B14F-4D97-AF65-F5344CB8AC3E}">
        <p14:creationId xmlns:p14="http://schemas.microsoft.com/office/powerpoint/2010/main" val="137100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B8B5D-9009-0EFE-AD4A-B7ED29332181}"/>
            </a:ext>
          </a:extLst>
        </p:cNvPr>
        <p:cNvGrpSpPr/>
        <p:nvPr/>
      </p:nvGrpSpPr>
      <p:grpSpPr>
        <a:xfrm>
          <a:off x="0" y="0"/>
          <a:ext cx="0" cy="0"/>
          <a:chOff x="0" y="0"/>
          <a:chExt cx="0" cy="0"/>
        </a:xfrm>
      </p:grpSpPr>
      <p:pic>
        <p:nvPicPr>
          <p:cNvPr id="7" name="Picture 6" descr="A picture containing sweet">
            <a:extLst>
              <a:ext uri="{FF2B5EF4-FFF2-40B4-BE49-F238E27FC236}">
                <a16:creationId xmlns:a16="http://schemas.microsoft.com/office/drawing/2014/main" id="{5AC9351E-F748-D03D-4C4C-BF8A5C9F8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265" y="1610032"/>
            <a:ext cx="3637935" cy="3637935"/>
          </a:xfrm>
          <a:prstGeom prst="rect">
            <a:avLst/>
          </a:prstGeom>
        </p:spPr>
      </p:pic>
      <p:sp>
        <p:nvSpPr>
          <p:cNvPr id="2" name="Date Placeholder 1">
            <a:extLst>
              <a:ext uri="{FF2B5EF4-FFF2-40B4-BE49-F238E27FC236}">
                <a16:creationId xmlns:a16="http://schemas.microsoft.com/office/drawing/2014/main" id="{4BC8B747-7E89-8B07-4F12-E1061FD25406}"/>
              </a:ext>
            </a:extLst>
          </p:cNvPr>
          <p:cNvSpPr>
            <a:spLocks noGrp="1"/>
          </p:cNvSpPr>
          <p:nvPr>
            <p:ph type="dt" sz="half" idx="10"/>
          </p:nvPr>
        </p:nvSpPr>
        <p:spPr>
          <a:xfrm>
            <a:off x="457200" y="6096000"/>
            <a:ext cx="2133600" cy="384175"/>
          </a:xfrm>
        </p:spPr>
        <p:txBody>
          <a:bodyPr anchor="ctr">
            <a:normAutofit/>
          </a:bodyPr>
          <a:lstStyle/>
          <a:p>
            <a:pPr>
              <a:spcAft>
                <a:spcPts val="600"/>
              </a:spcAft>
              <a:defRPr/>
            </a:pPr>
            <a:fld id="{6E4BFAB8-0757-40E7-A5D8-31838F749C16}" type="datetime1">
              <a:rPr lang="en-US" smtClean="0"/>
              <a:pPr>
                <a:spcAft>
                  <a:spcPts val="600"/>
                </a:spcAft>
                <a:defRPr/>
              </a:pPr>
              <a:t>6/3/2026</a:t>
            </a:fld>
            <a:endParaRPr lang="en-US"/>
          </a:p>
        </p:txBody>
      </p:sp>
      <p:sp>
        <p:nvSpPr>
          <p:cNvPr id="3" name="Slide Number Placeholder 2">
            <a:extLst>
              <a:ext uri="{FF2B5EF4-FFF2-40B4-BE49-F238E27FC236}">
                <a16:creationId xmlns:a16="http://schemas.microsoft.com/office/drawing/2014/main" id="{78D7BC91-13BF-7DC2-8DF1-BDDAE55A2EEC}"/>
              </a:ext>
            </a:extLst>
          </p:cNvPr>
          <p:cNvSpPr>
            <a:spLocks noGrp="1"/>
          </p:cNvSpPr>
          <p:nvPr>
            <p:ph type="sldNum" sz="quarter" idx="12"/>
          </p:nvPr>
        </p:nvSpPr>
        <p:spPr>
          <a:xfrm>
            <a:off x="7620000" y="6096000"/>
            <a:ext cx="1066800" cy="381000"/>
          </a:xfrm>
        </p:spPr>
        <p:txBody>
          <a:bodyPr vert="horz" wrap="square" lIns="91440" tIns="45720" rIns="91440" bIns="45720" numCol="1" anchor="ctr" anchorCtr="0" compatLnSpc="1">
            <a:prstTxWarp prst="textNoShape">
              <a:avLst/>
            </a:prstTxWarp>
            <a:normAutofit/>
          </a:bodyPr>
          <a:lstStyle>
            <a:defPPr>
              <a:defRPr lang="en-US"/>
            </a:defPPr>
            <a:lvl1pPr algn="ctr" rtl="0" fontAlgn="base">
              <a:spcBef>
                <a:spcPct val="0"/>
              </a:spcBef>
              <a:spcAft>
                <a:spcPct val="0"/>
              </a:spcAft>
              <a:defRPr sz="1100"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spcAft>
                <a:spcPts val="600"/>
              </a:spcAft>
              <a:defRPr/>
            </a:pPr>
            <a:fld id="{70265E95-77F9-457A-9EE3-4D9004F83F9A}" type="slidenum">
              <a:rPr lang="en-US" smtClean="0">
                <a:solidFill>
                  <a:schemeClr val="bg1"/>
                </a:solidFill>
              </a:rPr>
              <a:pPr>
                <a:spcAft>
                  <a:spcPts val="600"/>
                </a:spcAft>
                <a:defRPr/>
              </a:pPr>
              <a:t>11</a:t>
            </a:fld>
            <a:endParaRPr lang="en-US">
              <a:solidFill>
                <a:schemeClr val="bg1"/>
              </a:solidFill>
            </a:endParaRPr>
          </a:p>
        </p:txBody>
      </p:sp>
      <p:sp>
        <p:nvSpPr>
          <p:cNvPr id="13" name="Title 4">
            <a:extLst>
              <a:ext uri="{FF2B5EF4-FFF2-40B4-BE49-F238E27FC236}">
                <a16:creationId xmlns:a16="http://schemas.microsoft.com/office/drawing/2014/main" id="{81CC6E42-A2EE-5A50-999F-01FEC370FEC1}"/>
              </a:ext>
            </a:extLst>
          </p:cNvPr>
          <p:cNvSpPr>
            <a:spLocks noGrp="1"/>
          </p:cNvSpPr>
          <p:nvPr>
            <p:ph type="title"/>
          </p:nvPr>
        </p:nvSpPr>
        <p:spPr>
          <a:xfrm>
            <a:off x="457200" y="460374"/>
            <a:ext cx="5410200" cy="454026"/>
          </a:xfrm>
        </p:spPr>
        <p:txBody>
          <a:bodyPr/>
          <a:lstStyle/>
          <a:p>
            <a:r>
              <a:rPr lang="en-US" dirty="0"/>
              <a:t>Priorities</a:t>
            </a:r>
          </a:p>
        </p:txBody>
      </p:sp>
      <p:sp>
        <p:nvSpPr>
          <p:cNvPr id="6" name="TextBox 5">
            <a:extLst>
              <a:ext uri="{FF2B5EF4-FFF2-40B4-BE49-F238E27FC236}">
                <a16:creationId xmlns:a16="http://schemas.microsoft.com/office/drawing/2014/main" id="{FD85F077-C0ED-39A3-B47C-3DC9C5C0EA71}"/>
              </a:ext>
            </a:extLst>
          </p:cNvPr>
          <p:cNvSpPr txBox="1"/>
          <p:nvPr/>
        </p:nvSpPr>
        <p:spPr>
          <a:xfrm>
            <a:off x="457200" y="1369397"/>
            <a:ext cx="5410200" cy="4955203"/>
          </a:xfrm>
          <a:prstGeom prst="rect">
            <a:avLst/>
          </a:prstGeom>
          <a:noFill/>
        </p:spPr>
        <p:txBody>
          <a:bodyPr wrap="square" rtlCol="0">
            <a:spAutoFit/>
          </a:bodyPr>
          <a:lstStyle/>
          <a:p>
            <a:pPr marL="342900" indent="-342900">
              <a:buFont typeface="+mj-lt"/>
              <a:buAutoNum type="arabicPeriod"/>
            </a:pPr>
            <a:r>
              <a:rPr lang="en-US" sz="2000" dirty="0"/>
              <a:t>Improve perinatal health outcomes by supporting access to and utilization of high-quality perinatal care. </a:t>
            </a:r>
          </a:p>
          <a:p>
            <a:pPr marL="342900" indent="-342900">
              <a:buFont typeface="+mj-lt"/>
              <a:buAutoNum type="arabicPeriod"/>
            </a:pPr>
            <a:r>
              <a:rPr lang="en-US" sz="2000" dirty="0"/>
              <a:t>Improve detection of behavioral health risks during pregnancy and postpartum and improve referrals and uptake of treatment and supports.</a:t>
            </a:r>
          </a:p>
          <a:p>
            <a:pPr marL="342900" indent="-342900">
              <a:buFont typeface="+mj-lt"/>
              <a:buAutoNum type="arabicPeriod"/>
            </a:pPr>
            <a:r>
              <a:rPr lang="en-US" sz="2000" dirty="0"/>
              <a:t>Strengthen maternity care resources in rural communities and maternity deserts.</a:t>
            </a:r>
          </a:p>
          <a:p>
            <a:pPr marL="342900" indent="-342900">
              <a:buFont typeface="+mj-lt"/>
              <a:buAutoNum type="arabicPeriod"/>
            </a:pPr>
            <a:r>
              <a:rPr lang="en-US" sz="2000" dirty="0"/>
              <a:t>Increase awareness of and utilization of supports that address health-related social needs.</a:t>
            </a:r>
          </a:p>
          <a:p>
            <a:pPr marL="342900" indent="-342900">
              <a:buFont typeface="+mj-lt"/>
              <a:buAutoNum type="arabicPeriod"/>
            </a:pPr>
            <a:r>
              <a:rPr lang="en-US" sz="2000" dirty="0"/>
              <a:t>Build improved trust and better connections between patients and providers.</a:t>
            </a:r>
          </a:p>
          <a:p>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307425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3605D-47DB-F0AB-AE6F-1128BE62239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3CC623-4056-FC85-3D67-32410580656F}"/>
              </a:ext>
            </a:extLst>
          </p:cNvPr>
          <p:cNvSpPr>
            <a:spLocks noGrp="1"/>
          </p:cNvSpPr>
          <p:nvPr>
            <p:ph type="title"/>
          </p:nvPr>
        </p:nvSpPr>
        <p:spPr bwMode="white"/>
        <p:txBody>
          <a:bodyPr lIns="91440" tIns="45720" rIns="91440" bIns="45720" anchor="t"/>
          <a:lstStyle/>
          <a:p>
            <a:r>
              <a:rPr lang="en-US" dirty="0"/>
              <a:t>Plan: Vision and Mission</a:t>
            </a:r>
          </a:p>
        </p:txBody>
      </p:sp>
      <p:sp>
        <p:nvSpPr>
          <p:cNvPr id="2" name="Date Placeholder 1">
            <a:extLst>
              <a:ext uri="{FF2B5EF4-FFF2-40B4-BE49-F238E27FC236}">
                <a16:creationId xmlns:a16="http://schemas.microsoft.com/office/drawing/2014/main" id="{7215E9F6-B008-F558-9B90-6FFEA9D92CE7}"/>
              </a:ext>
            </a:extLst>
          </p:cNvPr>
          <p:cNvSpPr>
            <a:spLocks noGrp="1"/>
          </p:cNvSpPr>
          <p:nvPr>
            <p:ph type="dt" sz="half" idx="10"/>
          </p:nvPr>
        </p:nvSpPr>
        <p:spPr/>
        <p:txBody>
          <a:bodyPr/>
          <a:lstStyle/>
          <a:p>
            <a:pPr>
              <a:defRPr/>
            </a:pPr>
            <a:fld id="{6E4BFAB8-0757-40E7-A5D8-31838F749C16}" type="datetime1">
              <a:rPr lang="en-US" smtClean="0"/>
              <a:t>6/3/2026</a:t>
            </a:fld>
            <a:endParaRPr lang="en-US" dirty="0"/>
          </a:p>
        </p:txBody>
      </p:sp>
      <p:sp>
        <p:nvSpPr>
          <p:cNvPr id="3" name="Slide Number Placeholder 2">
            <a:extLst>
              <a:ext uri="{FF2B5EF4-FFF2-40B4-BE49-F238E27FC236}">
                <a16:creationId xmlns:a16="http://schemas.microsoft.com/office/drawing/2014/main" id="{714D0936-C659-6771-377F-5020BEB94593}"/>
              </a:ext>
            </a:extLst>
          </p:cNvPr>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defRPr/>
            </a:pPr>
            <a:fld id="{70265E95-77F9-457A-9EE3-4D9004F83F9A}" type="slidenum">
              <a:rPr lang="en-US" smtClean="0"/>
              <a:pPr>
                <a:defRPr/>
              </a:pPr>
              <a:t>12</a:t>
            </a:fld>
            <a:endParaRPr lang="en-US"/>
          </a:p>
        </p:txBody>
      </p:sp>
      <p:sp>
        <p:nvSpPr>
          <p:cNvPr id="5" name="Content Placeholder 3">
            <a:extLst>
              <a:ext uri="{FF2B5EF4-FFF2-40B4-BE49-F238E27FC236}">
                <a16:creationId xmlns:a16="http://schemas.microsoft.com/office/drawing/2014/main" id="{056BA53F-A3F7-F144-B4FF-B40B5AC6A7E6}"/>
              </a:ext>
            </a:extLst>
          </p:cNvPr>
          <p:cNvSpPr txBox="1">
            <a:spLocks/>
          </p:cNvSpPr>
          <p:nvPr/>
        </p:nvSpPr>
        <p:spPr>
          <a:xfrm>
            <a:off x="536402" y="1244448"/>
            <a:ext cx="8302798" cy="5384952"/>
          </a:xfrm>
          <a:prstGeom prst="rect">
            <a:avLst/>
          </a:prstGeom>
        </p:spPr>
        <p:txBody>
          <a:bodyPr/>
          <a:lst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a:lstStyle>
          <a:p>
            <a:pPr marL="0" indent="0" algn="ctr">
              <a:buFontTx/>
              <a:buNone/>
            </a:pPr>
            <a:r>
              <a:rPr lang="en-US" sz="1800" i="1" kern="0" dirty="0"/>
              <a:t>Healthy Moms, Vibrant Futures </a:t>
            </a:r>
            <a:r>
              <a:rPr lang="en-US" sz="1800" kern="0" dirty="0"/>
              <a:t>– Pennsylvania’s Maternal Health Strategic Action Plan</a:t>
            </a:r>
          </a:p>
          <a:p>
            <a:pPr marL="0" indent="0" algn="ctr">
              <a:buFontTx/>
              <a:buNone/>
            </a:pPr>
            <a:endParaRPr lang="en-US" sz="1800" kern="0" dirty="0"/>
          </a:p>
          <a:p>
            <a:pPr marL="0" indent="0" algn="ctr">
              <a:buFontTx/>
              <a:buNone/>
            </a:pPr>
            <a:r>
              <a:rPr lang="en-US" sz="1800" kern="0" dirty="0"/>
              <a:t>Vision</a:t>
            </a:r>
            <a:br>
              <a:rPr lang="en-US" sz="1800" kern="0" dirty="0"/>
            </a:br>
            <a:r>
              <a:rPr lang="en-US" sz="1800" i="1" kern="0" dirty="0">
                <a:latin typeface="Amasis MT Pro" panose="02040504050005020304" pitchFamily="18" charset="0"/>
              </a:rPr>
              <a:t>A Pennsylvania where every pregnant and birthing individual has easy access to high-quality perinatal, birth and postpartum care that is person-centered, comprehensive, equitable, and affordable and that results in healthy outcomes and the potential for long-term good health and wellbeing.</a:t>
            </a:r>
          </a:p>
          <a:p>
            <a:pPr marL="0" indent="0" algn="ctr">
              <a:buFontTx/>
              <a:buNone/>
            </a:pPr>
            <a:endParaRPr lang="en-US" sz="1800" kern="0" dirty="0"/>
          </a:p>
          <a:p>
            <a:pPr marL="0" indent="0" algn="ctr">
              <a:buFontTx/>
              <a:buNone/>
            </a:pPr>
            <a:r>
              <a:rPr lang="en-US" sz="1800" kern="0" dirty="0"/>
              <a:t>Mission</a:t>
            </a:r>
          </a:p>
          <a:p>
            <a:pPr marL="0" indent="0" algn="ctr">
              <a:buFontTx/>
              <a:buNone/>
            </a:pPr>
            <a:r>
              <a:rPr lang="en-US" sz="1800" i="1" kern="0" dirty="0">
                <a:latin typeface="Amasis MT Pro" panose="02040504050005020304" pitchFamily="18" charset="0"/>
              </a:rPr>
              <a:t>Through Healthy Moms, Vibrant Futures, the Shapiro Administration will implement a dynamic maternal health strategic plan with actionable strategies to address the state’s maternal mortality and morbidity rates—particularly among Black women and birthing individuals—and promote long-term health and wellness.</a:t>
            </a:r>
          </a:p>
          <a:p>
            <a:pPr marL="0" indent="0" algn="ctr">
              <a:buFontTx/>
              <a:buNone/>
            </a:pPr>
            <a:endParaRPr lang="en-US" sz="2000" kern="0" dirty="0"/>
          </a:p>
          <a:p>
            <a:pPr marL="0" indent="0" algn="ctr">
              <a:buFontTx/>
              <a:buNone/>
            </a:pPr>
            <a:r>
              <a:rPr lang="en-US" sz="1800" kern="0" dirty="0"/>
              <a:t>Equity is at the center of the plan.</a:t>
            </a:r>
          </a:p>
        </p:txBody>
      </p:sp>
    </p:spTree>
    <p:extLst>
      <p:ext uri="{BB962C8B-B14F-4D97-AF65-F5344CB8AC3E}">
        <p14:creationId xmlns:p14="http://schemas.microsoft.com/office/powerpoint/2010/main" val="1399589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EA6BD-170E-1B1A-D679-CFF5595E3BAE}"/>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2CEB19DA-ECC6-8624-6C9B-2B3D30BF37DD}"/>
              </a:ext>
            </a:extLst>
          </p:cNvPr>
          <p:cNvSpPr>
            <a:spLocks noGrp="1"/>
          </p:cNvSpPr>
          <p:nvPr>
            <p:ph type="dt" sz="half" idx="10"/>
          </p:nvPr>
        </p:nvSpPr>
        <p:spPr>
          <a:xfrm>
            <a:off x="457200" y="6096000"/>
            <a:ext cx="2133600" cy="384175"/>
          </a:xfrm>
        </p:spPr>
        <p:txBody>
          <a:bodyPr anchor="ctr">
            <a:normAutofit/>
          </a:bodyPr>
          <a:lstStyle/>
          <a:p>
            <a:pPr>
              <a:spcAft>
                <a:spcPts val="600"/>
              </a:spcAft>
              <a:defRPr/>
            </a:pPr>
            <a:fld id="{6E4BFAB8-0757-40E7-A5D8-31838F749C16}" type="datetime1">
              <a:rPr lang="en-US" smtClean="0"/>
              <a:pPr>
                <a:spcAft>
                  <a:spcPts val="600"/>
                </a:spcAft>
                <a:defRPr/>
              </a:pPr>
              <a:t>6/3/2026</a:t>
            </a:fld>
            <a:endParaRPr lang="en-US"/>
          </a:p>
        </p:txBody>
      </p:sp>
      <p:sp>
        <p:nvSpPr>
          <p:cNvPr id="3" name="Slide Number Placeholder 2">
            <a:extLst>
              <a:ext uri="{FF2B5EF4-FFF2-40B4-BE49-F238E27FC236}">
                <a16:creationId xmlns:a16="http://schemas.microsoft.com/office/drawing/2014/main" id="{7266AAD3-1AF5-994E-7FD3-8487F61A9DB6}"/>
              </a:ext>
            </a:extLst>
          </p:cNvPr>
          <p:cNvSpPr>
            <a:spLocks noGrp="1"/>
          </p:cNvSpPr>
          <p:nvPr>
            <p:ph type="sldNum" sz="quarter" idx="12"/>
          </p:nvPr>
        </p:nvSpPr>
        <p:spPr>
          <a:xfrm>
            <a:off x="7620000" y="6096000"/>
            <a:ext cx="1066800" cy="381000"/>
          </a:xfrm>
        </p:spPr>
        <p:txBody>
          <a:bodyPr vert="horz" wrap="square" lIns="91440" tIns="45720" rIns="91440" bIns="45720" numCol="1" anchor="ctr" anchorCtr="0" compatLnSpc="1">
            <a:prstTxWarp prst="textNoShape">
              <a:avLst/>
            </a:prstTxWarp>
            <a:normAutofit/>
          </a:bodyPr>
          <a:lstStyle>
            <a:defPPr>
              <a:defRPr lang="en-US"/>
            </a:defPPr>
            <a:lvl1pPr algn="ctr" rtl="0" fontAlgn="base">
              <a:spcBef>
                <a:spcPct val="0"/>
              </a:spcBef>
              <a:spcAft>
                <a:spcPct val="0"/>
              </a:spcAft>
              <a:defRPr sz="1100"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spcAft>
                <a:spcPts val="600"/>
              </a:spcAft>
              <a:defRPr/>
            </a:pPr>
            <a:fld id="{70265E95-77F9-457A-9EE3-4D9004F83F9A}" type="slidenum">
              <a:rPr lang="en-US" smtClean="0">
                <a:solidFill>
                  <a:schemeClr val="bg1"/>
                </a:solidFill>
              </a:rPr>
              <a:pPr>
                <a:spcAft>
                  <a:spcPts val="600"/>
                </a:spcAft>
                <a:defRPr/>
              </a:pPr>
              <a:t>13</a:t>
            </a:fld>
            <a:endParaRPr lang="en-US">
              <a:solidFill>
                <a:schemeClr val="bg1"/>
              </a:solidFill>
            </a:endParaRPr>
          </a:p>
        </p:txBody>
      </p:sp>
      <p:pic>
        <p:nvPicPr>
          <p:cNvPr id="4" name="Picture 3" descr="Text&#10;&#10;AI-generated content may be incorrect.">
            <a:extLst>
              <a:ext uri="{FF2B5EF4-FFF2-40B4-BE49-F238E27FC236}">
                <a16:creationId xmlns:a16="http://schemas.microsoft.com/office/drawing/2014/main" id="{5712B9BC-81FE-C839-01D8-6F0D3D0A4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95400"/>
            <a:ext cx="4721683" cy="4653040"/>
          </a:xfrm>
          <a:prstGeom prst="rect">
            <a:avLst/>
          </a:prstGeom>
        </p:spPr>
      </p:pic>
      <p:pic>
        <p:nvPicPr>
          <p:cNvPr id="5" name="Picture 4" descr="Text&#10;&#10;AI-generated content may be incorrect.">
            <a:extLst>
              <a:ext uri="{FF2B5EF4-FFF2-40B4-BE49-F238E27FC236}">
                <a16:creationId xmlns:a16="http://schemas.microsoft.com/office/drawing/2014/main" id="{61A601EF-A7F3-24D3-BD55-996C05B64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518" y="1265095"/>
            <a:ext cx="3792682" cy="4754705"/>
          </a:xfrm>
          <a:prstGeom prst="rect">
            <a:avLst/>
          </a:prstGeom>
        </p:spPr>
      </p:pic>
    </p:spTree>
    <p:extLst>
      <p:ext uri="{BB962C8B-B14F-4D97-AF65-F5344CB8AC3E}">
        <p14:creationId xmlns:p14="http://schemas.microsoft.com/office/powerpoint/2010/main" val="423027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3ABD79-D42A-5476-D505-BFF67857400D}"/>
              </a:ext>
            </a:extLst>
          </p:cNvPr>
          <p:cNvSpPr>
            <a:spLocks noGrp="1"/>
          </p:cNvSpPr>
          <p:nvPr>
            <p:ph type="dt" sz="half" idx="10"/>
          </p:nvPr>
        </p:nvSpPr>
        <p:spPr/>
        <p:txBody>
          <a:bodyPr/>
          <a:lstStyle/>
          <a:p>
            <a:pPr>
              <a:defRPr/>
            </a:pPr>
            <a:fld id="{899045AE-2C19-40B9-B3C3-BE3F81C28963}" type="datetime1">
              <a:rPr lang="en-US" smtClean="0"/>
              <a:t>6/8/2026</a:t>
            </a:fld>
            <a:endParaRPr lang="en-US" dirty="0"/>
          </a:p>
        </p:txBody>
      </p:sp>
      <p:sp>
        <p:nvSpPr>
          <p:cNvPr id="3" name="Slide Number Placeholder 2">
            <a:extLst>
              <a:ext uri="{FF2B5EF4-FFF2-40B4-BE49-F238E27FC236}">
                <a16:creationId xmlns:a16="http://schemas.microsoft.com/office/drawing/2014/main" id="{C2967168-CB84-1076-BC90-C7C3FD7A15B6}"/>
              </a:ext>
            </a:extLst>
          </p:cNvPr>
          <p:cNvSpPr>
            <a:spLocks noGrp="1"/>
          </p:cNvSpPr>
          <p:nvPr>
            <p:ph type="sldNum" sz="quarter" idx="12"/>
          </p:nvPr>
        </p:nvSpPr>
        <p:spPr/>
        <p:txBody>
          <a:bodyPr/>
          <a:lstStyle/>
          <a:p>
            <a:pPr>
              <a:defRPr/>
            </a:pPr>
            <a:fld id="{9C10EB89-1475-4332-AC66-2657F847E4F2}" type="slidenum">
              <a:rPr lang="en-US" smtClean="0"/>
              <a:pPr>
                <a:defRPr/>
              </a:pPr>
              <a:t>14</a:t>
            </a:fld>
            <a:endParaRPr lang="en-US" dirty="0"/>
          </a:p>
        </p:txBody>
      </p:sp>
      <p:pic>
        <p:nvPicPr>
          <p:cNvPr id="11" name="Picture 10">
            <a:extLst>
              <a:ext uri="{FF2B5EF4-FFF2-40B4-BE49-F238E27FC236}">
                <a16:creationId xmlns:a16="http://schemas.microsoft.com/office/drawing/2014/main" id="{D932690F-AFB6-C294-02EE-750DB8A2545D}"/>
              </a:ext>
            </a:extLst>
          </p:cNvPr>
          <p:cNvPicPr>
            <a:picLocks noChangeAspect="1"/>
          </p:cNvPicPr>
          <p:nvPr/>
        </p:nvPicPr>
        <p:blipFill>
          <a:blip r:embed="rId3"/>
          <a:stretch>
            <a:fillRect/>
          </a:stretch>
        </p:blipFill>
        <p:spPr>
          <a:xfrm>
            <a:off x="0" y="935182"/>
            <a:ext cx="9144000" cy="4987636"/>
          </a:xfrm>
          <a:prstGeom prst="rect">
            <a:avLst/>
          </a:prstGeom>
        </p:spPr>
      </p:pic>
    </p:spTree>
    <p:extLst>
      <p:ext uri="{BB962C8B-B14F-4D97-AF65-F5344CB8AC3E}">
        <p14:creationId xmlns:p14="http://schemas.microsoft.com/office/powerpoint/2010/main" val="263223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DD06E1-71E7-3E09-58B4-CF38AE2530A2}"/>
              </a:ext>
            </a:extLst>
          </p:cNvPr>
          <p:cNvSpPr>
            <a:spLocks noGrp="1"/>
          </p:cNvSpPr>
          <p:nvPr>
            <p:ph type="dt" sz="half" idx="10"/>
          </p:nvPr>
        </p:nvSpPr>
        <p:spPr>
          <a:xfrm>
            <a:off x="457200" y="6096000"/>
            <a:ext cx="2133600" cy="384175"/>
          </a:xfrm>
        </p:spPr>
        <p:txBody>
          <a:bodyPr anchor="ctr">
            <a:normAutofit/>
          </a:bodyPr>
          <a:lstStyle/>
          <a:p>
            <a:pPr>
              <a:spcAft>
                <a:spcPts val="600"/>
              </a:spcAft>
              <a:defRPr/>
            </a:pPr>
            <a:fld id="{93560E47-ADE0-4457-8144-78E9C645F93A}" type="datetime1">
              <a:rPr lang="en-US" smtClean="0"/>
              <a:pPr>
                <a:spcAft>
                  <a:spcPts val="600"/>
                </a:spcAft>
                <a:defRPr/>
              </a:pPr>
              <a:t>6/3/2026</a:t>
            </a:fld>
            <a:endParaRPr lang="en-US"/>
          </a:p>
        </p:txBody>
      </p:sp>
      <p:sp>
        <p:nvSpPr>
          <p:cNvPr id="4" name="Slide Number Placeholder 3">
            <a:extLst>
              <a:ext uri="{FF2B5EF4-FFF2-40B4-BE49-F238E27FC236}">
                <a16:creationId xmlns:a16="http://schemas.microsoft.com/office/drawing/2014/main" id="{7A371FD1-2774-16A6-B9BC-4B74CF46E8D2}"/>
              </a:ext>
            </a:extLst>
          </p:cNvPr>
          <p:cNvSpPr>
            <a:spLocks noGrp="1"/>
          </p:cNvSpPr>
          <p:nvPr>
            <p:ph type="sldNum" sz="quarter" idx="12"/>
          </p:nvPr>
        </p:nvSpPr>
        <p:spPr>
          <a:xfrm>
            <a:off x="7620000" y="6096000"/>
            <a:ext cx="1066800" cy="381000"/>
          </a:xfrm>
        </p:spPr>
        <p:txBody>
          <a:bodyPr vert="horz" wrap="square" lIns="91440" tIns="45720" rIns="91440" bIns="45720" numCol="1" anchor="ctr" anchorCtr="0" compatLnSpc="1">
            <a:prstTxWarp prst="textNoShape">
              <a:avLst/>
            </a:prstTxWarp>
            <a:normAutofit/>
          </a:bodyPr>
          <a:lstStyle/>
          <a:p>
            <a:pPr>
              <a:spcAft>
                <a:spcPts val="600"/>
              </a:spcAft>
              <a:defRPr/>
            </a:pPr>
            <a:fld id="{9C10EB89-1475-4332-AC66-2657F847E4F2}" type="slidenum">
              <a:rPr lang="en-US" smtClean="0"/>
              <a:pPr>
                <a:spcAft>
                  <a:spcPts val="600"/>
                </a:spcAft>
                <a:defRPr/>
              </a:pPr>
              <a:t>15</a:t>
            </a:fld>
            <a:endParaRPr lang="en-US"/>
          </a:p>
        </p:txBody>
      </p:sp>
      <p:pic>
        <p:nvPicPr>
          <p:cNvPr id="8" name="Picture 7">
            <a:extLst>
              <a:ext uri="{FF2B5EF4-FFF2-40B4-BE49-F238E27FC236}">
                <a16:creationId xmlns:a16="http://schemas.microsoft.com/office/drawing/2014/main" id="{926ED096-B915-7B6E-01FA-9F56E939AC50}"/>
              </a:ext>
            </a:extLst>
          </p:cNvPr>
          <p:cNvPicPr>
            <a:picLocks noChangeAspect="1"/>
          </p:cNvPicPr>
          <p:nvPr/>
        </p:nvPicPr>
        <p:blipFill>
          <a:blip r:embed="rId3"/>
          <a:stretch>
            <a:fillRect/>
          </a:stretch>
        </p:blipFill>
        <p:spPr>
          <a:xfrm>
            <a:off x="457200" y="1721643"/>
            <a:ext cx="8153400" cy="3567113"/>
          </a:xfrm>
          <a:prstGeom prst="rect">
            <a:avLst/>
          </a:prstGeom>
          <a:noFill/>
        </p:spPr>
      </p:pic>
    </p:spTree>
    <p:extLst>
      <p:ext uri="{BB962C8B-B14F-4D97-AF65-F5344CB8AC3E}">
        <p14:creationId xmlns:p14="http://schemas.microsoft.com/office/powerpoint/2010/main" val="387682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9379B-4F6C-EF8A-A96D-45975720E1E9}"/>
              </a:ext>
            </a:extLst>
          </p:cNvPr>
          <p:cNvSpPr>
            <a:spLocks noGrp="1"/>
          </p:cNvSpPr>
          <p:nvPr>
            <p:ph type="dt" sz="half" idx="10"/>
          </p:nvPr>
        </p:nvSpPr>
        <p:spPr/>
        <p:txBody>
          <a:bodyPr/>
          <a:lstStyle/>
          <a:p>
            <a:pPr>
              <a:defRPr/>
            </a:pPr>
            <a:fld id="{899045AE-2C19-40B9-B3C3-BE3F81C28963}" type="datetime1">
              <a:rPr lang="en-US" smtClean="0"/>
              <a:t>6/5/2026</a:t>
            </a:fld>
            <a:endParaRPr lang="en-US" dirty="0"/>
          </a:p>
        </p:txBody>
      </p:sp>
      <p:sp>
        <p:nvSpPr>
          <p:cNvPr id="3" name="Slide Number Placeholder 2">
            <a:extLst>
              <a:ext uri="{FF2B5EF4-FFF2-40B4-BE49-F238E27FC236}">
                <a16:creationId xmlns:a16="http://schemas.microsoft.com/office/drawing/2014/main" id="{30BA7465-4973-A63C-0978-1E28763AB064}"/>
              </a:ext>
            </a:extLst>
          </p:cNvPr>
          <p:cNvSpPr>
            <a:spLocks noGrp="1"/>
          </p:cNvSpPr>
          <p:nvPr>
            <p:ph type="sldNum" sz="quarter" idx="12"/>
          </p:nvPr>
        </p:nvSpPr>
        <p:spPr/>
        <p:txBody>
          <a:bodyPr/>
          <a:lstStyle/>
          <a:p>
            <a:pPr>
              <a:defRPr/>
            </a:pPr>
            <a:fld id="{9C10EB89-1475-4332-AC66-2657F847E4F2}" type="slidenum">
              <a:rPr lang="en-US" smtClean="0"/>
              <a:pPr>
                <a:defRPr/>
              </a:pPr>
              <a:t>16</a:t>
            </a:fld>
            <a:endParaRPr lang="en-US" dirty="0"/>
          </a:p>
        </p:txBody>
      </p:sp>
      <p:sp>
        <p:nvSpPr>
          <p:cNvPr id="4" name="Text Placeholder 6">
            <a:extLst>
              <a:ext uri="{FF2B5EF4-FFF2-40B4-BE49-F238E27FC236}">
                <a16:creationId xmlns:a16="http://schemas.microsoft.com/office/drawing/2014/main" id="{D400E097-BDEE-5C97-9033-45E5B63D3B4F}"/>
              </a:ext>
            </a:extLst>
          </p:cNvPr>
          <p:cNvSpPr txBox="1">
            <a:spLocks/>
          </p:cNvSpPr>
          <p:nvPr/>
        </p:nvSpPr>
        <p:spPr>
          <a:xfrm>
            <a:off x="683286" y="1940461"/>
            <a:ext cx="8232114" cy="4384139"/>
          </a:xfrm>
          <a:prstGeom prst="rect">
            <a:avLst/>
          </a:prstGeom>
        </p:spPr>
        <p:txBody>
          <a:bodyPr/>
          <a:lst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a:lstStyle>
          <a:p>
            <a:endParaRPr lang="en-US" sz="2400" b="1" kern="0" dirty="0"/>
          </a:p>
          <a:p>
            <a:r>
              <a:rPr lang="en-US" sz="2400" b="1" kern="0" dirty="0"/>
              <a:t>PAC includes: </a:t>
            </a:r>
          </a:p>
          <a:p>
            <a:r>
              <a:rPr lang="en-US" sz="2400" kern="100" dirty="0">
                <a:ea typeface="Aptos" panose="020B0004020202020204" pitchFamily="34" charset="0"/>
                <a:cs typeface="Times New Roman"/>
              </a:rPr>
              <a:t>Stakeholders, providers, community-based organizations, government and people with lived experience</a:t>
            </a:r>
            <a:endParaRPr lang="en-US" sz="2400" b="1" kern="0" dirty="0"/>
          </a:p>
          <a:p>
            <a:endParaRPr lang="en-US" sz="2400" b="1" kern="0" dirty="0"/>
          </a:p>
          <a:p>
            <a:r>
              <a:rPr lang="en-US" sz="2400" b="1" kern="0" dirty="0"/>
              <a:t>PAC tasked with:</a:t>
            </a:r>
          </a:p>
          <a:p>
            <a:r>
              <a:rPr lang="en-US" sz="2400" kern="100" dirty="0">
                <a:ea typeface="Aptos" panose="020B0004020202020204" pitchFamily="34" charset="0"/>
                <a:cs typeface="Times New Roman"/>
              </a:rPr>
              <a:t>Prioritizing recommendations and mobilizing action to implement strategies that will improve the health of women and pregnant and postpartum individuals in the Commonwealth.</a:t>
            </a:r>
            <a:br>
              <a:rPr lang="en-US" kern="100" dirty="0">
                <a:ea typeface="Aptos" panose="020B0004020202020204" pitchFamily="34" charset="0"/>
                <a:cs typeface="Times New Roman"/>
              </a:rPr>
            </a:br>
            <a:endParaRPr lang="en-US" sz="2200" b="1" kern="0" dirty="0"/>
          </a:p>
        </p:txBody>
      </p:sp>
      <p:sp>
        <p:nvSpPr>
          <p:cNvPr id="5" name="Header">
            <a:extLst>
              <a:ext uri="{FF2B5EF4-FFF2-40B4-BE49-F238E27FC236}">
                <a16:creationId xmlns:a16="http://schemas.microsoft.com/office/drawing/2014/main" id="{F3F4EB09-01B3-A537-6E9C-7D7D8F596392}"/>
              </a:ext>
            </a:extLst>
          </p:cNvPr>
          <p:cNvSpPr txBox="1">
            <a:spLocks/>
          </p:cNvSpPr>
          <p:nvPr/>
        </p:nvSpPr>
        <p:spPr>
          <a:xfrm>
            <a:off x="683287" y="1221047"/>
            <a:ext cx="6631914" cy="1293553"/>
          </a:xfrm>
          <a:prstGeom prst="rect">
            <a:avLst/>
          </a:prstGeom>
        </p:spPr>
        <p:txBody>
          <a:bodyPr>
            <a:noAutofit/>
          </a:bodyPr>
          <a:lst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r>
              <a:rPr lang="en-US" sz="2800" b="1" kern="0" dirty="0"/>
              <a:t>Action Plan – </a:t>
            </a:r>
            <a:br>
              <a:rPr lang="en-US" sz="2800" b="1" kern="0" dirty="0"/>
            </a:br>
            <a:r>
              <a:rPr lang="en-US" sz="2800" b="1" kern="0" dirty="0"/>
              <a:t>Perinatal Action Collaborative	(PAC)</a:t>
            </a:r>
          </a:p>
        </p:txBody>
      </p:sp>
    </p:spTree>
    <p:extLst>
      <p:ext uri="{BB962C8B-B14F-4D97-AF65-F5344CB8AC3E}">
        <p14:creationId xmlns:p14="http://schemas.microsoft.com/office/powerpoint/2010/main" val="1198112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E918D-B90D-8A4C-5321-F9B65ABB009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F66C759-C836-7E17-39C4-083D3C921913}"/>
              </a:ext>
            </a:extLst>
          </p:cNvPr>
          <p:cNvSpPr>
            <a:spLocks noGrp="1"/>
          </p:cNvSpPr>
          <p:nvPr>
            <p:ph type="body" sz="quarter" idx="31"/>
          </p:nvPr>
        </p:nvSpPr>
        <p:spPr>
          <a:xfrm>
            <a:off x="512465" y="2185987"/>
            <a:ext cx="8117185" cy="3288104"/>
          </a:xfrm>
        </p:spPr>
        <p:txBody>
          <a:bodyPr/>
          <a:lstStyle/>
          <a:p>
            <a:endParaRPr lang="en-US" sz="1800" b="1" dirty="0"/>
          </a:p>
          <a:p>
            <a:r>
              <a:rPr lang="en-US" sz="1800" b="1" dirty="0"/>
              <a:t>MHSP Priority Area: </a:t>
            </a:r>
            <a:r>
              <a:rPr lang="en-US" sz="1800" dirty="0"/>
              <a:t>Increasing Access to High-Quality Care</a:t>
            </a:r>
          </a:p>
          <a:p>
            <a:r>
              <a:rPr lang="en-US" sz="1800" b="1" dirty="0"/>
              <a:t>Recommendation: </a:t>
            </a:r>
            <a:r>
              <a:rPr lang="en-US" sz="1800" dirty="0"/>
              <a:t>Increase utilization of non-medical supportive services that can support greater cultural competency in perinatal care and improve health outcomes, like community health workers, peer services, and doulas by working with providers and payors to encourage greater partnership with and referrals to non-medical providers.</a:t>
            </a:r>
          </a:p>
          <a:p>
            <a:r>
              <a:rPr lang="en-US" sz="1800" b="1" dirty="0"/>
              <a:t>Actionable Strategies: </a:t>
            </a:r>
            <a:r>
              <a:rPr lang="en-US" sz="1800" dirty="0"/>
              <a:t>Improve Access to “Non-medical” supports</a:t>
            </a:r>
          </a:p>
          <a:p>
            <a:r>
              <a:rPr lang="en-US" sz="1800" b="1" dirty="0"/>
              <a:t>Lead: </a:t>
            </a:r>
            <a:r>
              <a:rPr lang="en-US" sz="1800" dirty="0"/>
              <a:t>Fabric Health</a:t>
            </a:r>
          </a:p>
          <a:p>
            <a:br>
              <a:rPr lang="en-US" kern="100" dirty="0">
                <a:ea typeface="Aptos" panose="020B0004020202020204" pitchFamily="34" charset="0"/>
                <a:cs typeface="Times New Roman"/>
              </a:rPr>
            </a:br>
            <a:endParaRPr lang="en-US" sz="1650" b="1" dirty="0"/>
          </a:p>
        </p:txBody>
      </p:sp>
      <p:sp>
        <p:nvSpPr>
          <p:cNvPr id="4" name="Header">
            <a:extLst>
              <a:ext uri="{FF2B5EF4-FFF2-40B4-BE49-F238E27FC236}">
                <a16:creationId xmlns:a16="http://schemas.microsoft.com/office/drawing/2014/main" id="{960D4A27-6210-D60E-6282-1996B0300C04}"/>
              </a:ext>
            </a:extLst>
          </p:cNvPr>
          <p:cNvSpPr>
            <a:spLocks noGrp="1"/>
          </p:cNvSpPr>
          <p:nvPr>
            <p:ph type="title"/>
          </p:nvPr>
        </p:nvSpPr>
        <p:spPr>
          <a:xfrm>
            <a:off x="512465" y="1354399"/>
            <a:ext cx="8117185" cy="931601"/>
          </a:xfrm>
        </p:spPr>
        <p:txBody>
          <a:bodyPr>
            <a:noAutofit/>
          </a:bodyPr>
          <a:lstStyle/>
          <a:p>
            <a:r>
              <a:rPr lang="en-US" dirty="0"/>
              <a:t>Action Plan – </a:t>
            </a:r>
            <a:br>
              <a:rPr lang="en-US" dirty="0"/>
            </a:br>
            <a:r>
              <a:rPr lang="en-US" dirty="0"/>
              <a:t>Perinatal Action Collaborative	(PAC)</a:t>
            </a:r>
          </a:p>
        </p:txBody>
      </p:sp>
    </p:spTree>
    <p:extLst>
      <p:ext uri="{BB962C8B-B14F-4D97-AF65-F5344CB8AC3E}">
        <p14:creationId xmlns:p14="http://schemas.microsoft.com/office/powerpoint/2010/main" val="190123313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1E589-31A5-2F2F-7E91-EEF0CA8397B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0AB92F4-81DC-AA50-BA3A-3121C5CF6346}"/>
              </a:ext>
            </a:extLst>
          </p:cNvPr>
          <p:cNvSpPr>
            <a:spLocks noGrp="1"/>
          </p:cNvSpPr>
          <p:nvPr>
            <p:ph type="body" sz="quarter" idx="31"/>
          </p:nvPr>
        </p:nvSpPr>
        <p:spPr>
          <a:xfrm>
            <a:off x="512465" y="2185987"/>
            <a:ext cx="8117185" cy="3288104"/>
          </a:xfrm>
        </p:spPr>
        <p:txBody>
          <a:bodyPr/>
          <a:lstStyle/>
          <a:p>
            <a:endParaRPr lang="en-US" sz="1800" b="1" dirty="0"/>
          </a:p>
          <a:p>
            <a:r>
              <a:rPr lang="en-US" sz="1800" b="1" dirty="0"/>
              <a:t>MHSP Priority Area: </a:t>
            </a:r>
            <a:r>
              <a:rPr lang="en-US" sz="1800" dirty="0"/>
              <a:t>Increasing Access to High-Quality Care</a:t>
            </a:r>
          </a:p>
          <a:p>
            <a:r>
              <a:rPr lang="en-US" sz="1800" b="1" dirty="0"/>
              <a:t>Recommendation: </a:t>
            </a:r>
            <a:r>
              <a:rPr lang="en-US" sz="1800" dirty="0"/>
              <a:t>Increase utilization of non-medical supportive services that can support greater cultural competency in perinatal care and improve health outcomes, like community health workers, peer services, and doulas by working with providers and payors to encourage greater partnership with and referrals to non-medical providers.</a:t>
            </a:r>
          </a:p>
          <a:p>
            <a:r>
              <a:rPr lang="en-US" sz="1800" b="1" dirty="0"/>
              <a:t>Actionable Strategies: </a:t>
            </a:r>
            <a:r>
              <a:rPr lang="en-US" sz="1800" dirty="0"/>
              <a:t>Improve Access to “Non-medical” supports</a:t>
            </a:r>
          </a:p>
          <a:p>
            <a:r>
              <a:rPr lang="en-US" sz="1800" b="1" dirty="0"/>
              <a:t>Lead: </a:t>
            </a:r>
            <a:r>
              <a:rPr lang="en-US" sz="1800" dirty="0"/>
              <a:t>Franklin Pediatrics</a:t>
            </a:r>
          </a:p>
          <a:p>
            <a:br>
              <a:rPr lang="en-US" kern="100" dirty="0">
                <a:ea typeface="Aptos" panose="020B0004020202020204" pitchFamily="34" charset="0"/>
                <a:cs typeface="Times New Roman"/>
              </a:rPr>
            </a:br>
            <a:endParaRPr lang="en-US" sz="1650" b="1" dirty="0"/>
          </a:p>
        </p:txBody>
      </p:sp>
      <p:sp>
        <p:nvSpPr>
          <p:cNvPr id="4" name="Header">
            <a:extLst>
              <a:ext uri="{FF2B5EF4-FFF2-40B4-BE49-F238E27FC236}">
                <a16:creationId xmlns:a16="http://schemas.microsoft.com/office/drawing/2014/main" id="{B409954E-89A1-C19A-D2E4-F0D41A7B07D8}"/>
              </a:ext>
            </a:extLst>
          </p:cNvPr>
          <p:cNvSpPr>
            <a:spLocks noGrp="1"/>
          </p:cNvSpPr>
          <p:nvPr>
            <p:ph type="title"/>
          </p:nvPr>
        </p:nvSpPr>
        <p:spPr>
          <a:xfrm>
            <a:off x="512465" y="1354399"/>
            <a:ext cx="8117185" cy="931601"/>
          </a:xfrm>
        </p:spPr>
        <p:txBody>
          <a:bodyPr>
            <a:noAutofit/>
          </a:bodyPr>
          <a:lstStyle/>
          <a:p>
            <a:r>
              <a:rPr lang="en-US" dirty="0"/>
              <a:t>Action Plan – </a:t>
            </a:r>
            <a:br>
              <a:rPr lang="en-US" dirty="0"/>
            </a:br>
            <a:r>
              <a:rPr lang="en-US" dirty="0"/>
              <a:t>Perinatal Action Collaborative	(PAC)</a:t>
            </a:r>
          </a:p>
        </p:txBody>
      </p:sp>
    </p:spTree>
    <p:extLst>
      <p:ext uri="{BB962C8B-B14F-4D97-AF65-F5344CB8AC3E}">
        <p14:creationId xmlns:p14="http://schemas.microsoft.com/office/powerpoint/2010/main" val="414289897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A793D-8C32-5155-9623-D5DE2319D8E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B0F3489A-C5D1-E657-00E5-B6999F35F4AE}"/>
              </a:ext>
            </a:extLst>
          </p:cNvPr>
          <p:cNvSpPr>
            <a:spLocks noGrp="1"/>
          </p:cNvSpPr>
          <p:nvPr>
            <p:ph type="body" sz="quarter" idx="31"/>
          </p:nvPr>
        </p:nvSpPr>
        <p:spPr>
          <a:xfrm>
            <a:off x="512465" y="2426896"/>
            <a:ext cx="8117185" cy="3288104"/>
          </a:xfrm>
        </p:spPr>
        <p:txBody>
          <a:bodyPr/>
          <a:lstStyle/>
          <a:p>
            <a:r>
              <a:rPr lang="en-US" sz="1800" b="1" dirty="0"/>
              <a:t>MHSP Priority Area: </a:t>
            </a:r>
            <a:r>
              <a:rPr lang="en-US" sz="1800" dirty="0"/>
              <a:t>Supporting Behavioral Health and Substance Use Disorder Needs</a:t>
            </a:r>
          </a:p>
          <a:p>
            <a:r>
              <a:rPr lang="en-US" sz="1800" b="1" dirty="0"/>
              <a:t>Recommendation: </a:t>
            </a:r>
            <a:r>
              <a:rPr lang="en-US" sz="1800" dirty="0"/>
              <a:t>Develop a mechanism for universal postpartum depression screenings and faster mental health and SUD referrals to support new mothers, which can also improve access to care and resources for women experiencing postpartum depression and improve integrated care programs and expanded mental health and SUD services.</a:t>
            </a:r>
          </a:p>
          <a:p>
            <a:r>
              <a:rPr lang="en-US" sz="1800" b="1" dirty="0"/>
              <a:t>Actionable Strategies: </a:t>
            </a:r>
            <a:r>
              <a:rPr lang="en-US" sz="1800" dirty="0"/>
              <a:t>Improving Education and Screening via an App or Website</a:t>
            </a:r>
          </a:p>
          <a:p>
            <a:r>
              <a:rPr lang="en-US" sz="1800" b="1" dirty="0"/>
              <a:t>Lead: </a:t>
            </a:r>
            <a:r>
              <a:rPr lang="en-US" sz="1800" dirty="0"/>
              <a:t>Materna Phia Health</a:t>
            </a:r>
          </a:p>
          <a:p>
            <a:br>
              <a:rPr lang="en-US" kern="100" dirty="0">
                <a:ea typeface="Aptos" panose="020B0004020202020204" pitchFamily="34" charset="0"/>
                <a:cs typeface="Times New Roman"/>
              </a:rPr>
            </a:br>
            <a:endParaRPr lang="en-US" sz="1650" b="1" dirty="0"/>
          </a:p>
        </p:txBody>
      </p:sp>
      <p:sp>
        <p:nvSpPr>
          <p:cNvPr id="4" name="Header">
            <a:extLst>
              <a:ext uri="{FF2B5EF4-FFF2-40B4-BE49-F238E27FC236}">
                <a16:creationId xmlns:a16="http://schemas.microsoft.com/office/drawing/2014/main" id="{66842CCE-81E4-2CD8-BEF6-70A656957002}"/>
              </a:ext>
            </a:extLst>
          </p:cNvPr>
          <p:cNvSpPr>
            <a:spLocks noGrp="1"/>
          </p:cNvSpPr>
          <p:nvPr>
            <p:ph type="title"/>
          </p:nvPr>
        </p:nvSpPr>
        <p:spPr>
          <a:xfrm>
            <a:off x="512465" y="1278199"/>
            <a:ext cx="8117185" cy="931601"/>
          </a:xfrm>
        </p:spPr>
        <p:txBody>
          <a:bodyPr>
            <a:noAutofit/>
          </a:bodyPr>
          <a:lstStyle/>
          <a:p>
            <a:r>
              <a:rPr lang="en-US" dirty="0"/>
              <a:t>Action Plan – </a:t>
            </a:r>
            <a:br>
              <a:rPr lang="en-US" dirty="0"/>
            </a:br>
            <a:r>
              <a:rPr lang="en-US" dirty="0"/>
              <a:t>Perinatal Action Collaborative	(PAC)</a:t>
            </a:r>
          </a:p>
        </p:txBody>
      </p:sp>
    </p:spTree>
    <p:extLst>
      <p:ext uri="{BB962C8B-B14F-4D97-AF65-F5344CB8AC3E}">
        <p14:creationId xmlns:p14="http://schemas.microsoft.com/office/powerpoint/2010/main" val="117449889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5DBBD-1EE7-FFCE-984C-47CB892F4207}"/>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2FF992E-F903-A355-34F4-29E5C2C51149}"/>
              </a:ext>
            </a:extLst>
          </p:cNvPr>
          <p:cNvSpPr>
            <a:spLocks noGrp="1"/>
          </p:cNvSpPr>
          <p:nvPr>
            <p:ph type="dt" sz="half" idx="10"/>
          </p:nvPr>
        </p:nvSpPr>
        <p:spPr/>
        <p:txBody>
          <a:bodyPr/>
          <a:lstStyle/>
          <a:p>
            <a:pPr>
              <a:defRPr/>
            </a:pPr>
            <a:fld id="{899045AE-2C19-40B9-B3C3-BE3F81C28963}" type="datetime1">
              <a:rPr lang="en-US" smtClean="0"/>
              <a:t>6/9/2026</a:t>
            </a:fld>
            <a:endParaRPr lang="en-US" dirty="0"/>
          </a:p>
        </p:txBody>
      </p:sp>
      <p:sp>
        <p:nvSpPr>
          <p:cNvPr id="3" name="Slide Number Placeholder 2">
            <a:extLst>
              <a:ext uri="{FF2B5EF4-FFF2-40B4-BE49-F238E27FC236}">
                <a16:creationId xmlns:a16="http://schemas.microsoft.com/office/drawing/2014/main" id="{AAD92D86-7B0E-00E4-A34A-AB6D7F349A8F}"/>
              </a:ext>
            </a:extLst>
          </p:cNvPr>
          <p:cNvSpPr>
            <a:spLocks noGrp="1"/>
          </p:cNvSpPr>
          <p:nvPr>
            <p:ph type="sldNum" sz="quarter" idx="12"/>
          </p:nvPr>
        </p:nvSpPr>
        <p:spPr/>
        <p:txBody>
          <a:bodyPr/>
          <a:lstStyle/>
          <a:p>
            <a:pPr>
              <a:defRPr/>
            </a:pPr>
            <a:fld id="{9C10EB89-1475-4332-AC66-2657F847E4F2}" type="slidenum">
              <a:rPr lang="en-US" smtClean="0"/>
              <a:pPr>
                <a:defRPr/>
              </a:pPr>
              <a:t>2</a:t>
            </a:fld>
            <a:endParaRPr lang="en-US" dirty="0"/>
          </a:p>
        </p:txBody>
      </p:sp>
      <p:sp>
        <p:nvSpPr>
          <p:cNvPr id="5" name="TextBox 4">
            <a:extLst>
              <a:ext uri="{FF2B5EF4-FFF2-40B4-BE49-F238E27FC236}">
                <a16:creationId xmlns:a16="http://schemas.microsoft.com/office/drawing/2014/main" id="{7E0CC3CA-40F7-F474-DCCB-04B82009E09A}"/>
              </a:ext>
            </a:extLst>
          </p:cNvPr>
          <p:cNvSpPr txBox="1"/>
          <p:nvPr/>
        </p:nvSpPr>
        <p:spPr>
          <a:xfrm>
            <a:off x="457200" y="1295400"/>
            <a:ext cx="8229600" cy="4801314"/>
          </a:xfrm>
          <a:prstGeom prst="rect">
            <a:avLst/>
          </a:prstGeom>
          <a:noFill/>
        </p:spPr>
        <p:txBody>
          <a:bodyPr wrap="square" rtlCol="0">
            <a:spAutoFit/>
          </a:bodyPr>
          <a:lstStyle/>
          <a:p>
            <a:r>
              <a:rPr lang="en-US" b="1" dirty="0"/>
              <a:t>MMRC</a:t>
            </a:r>
            <a:r>
              <a:rPr lang="en-US" dirty="0"/>
              <a:t> </a:t>
            </a:r>
            <a:r>
              <a:rPr lang="en-US" b="1" dirty="0"/>
              <a:t>Key Findings (2021 Data): </a:t>
            </a:r>
            <a:br>
              <a:rPr lang="en-US" b="1" dirty="0"/>
            </a:br>
            <a:endParaRPr lang="en-US" dirty="0"/>
          </a:p>
          <a:p>
            <a:r>
              <a:rPr lang="en-US" dirty="0"/>
              <a:t>Of the 129 identified cases of pregnancy-associated death, nearly 33% were deemed pregnancy-related and about 50% were deemed pregnancy-associated but not related. </a:t>
            </a:r>
          </a:p>
          <a:p>
            <a:r>
              <a:rPr lang="en-US" dirty="0"/>
              <a:t>Mental health conditions, the leading cause of pregnancy-associated death, make up about 47% of cases. Within mental health conditions, overdose and substance use disorder (SUD) are the primary causes of death. </a:t>
            </a:r>
          </a:p>
          <a:p>
            <a:r>
              <a:rPr lang="en-US" dirty="0"/>
              <a:t>Approximately 26% of cases had SUD identified as a contributing factor to the death. </a:t>
            </a:r>
          </a:p>
          <a:p>
            <a:r>
              <a:rPr lang="en-US" dirty="0"/>
              <a:t>Pregnant individuals over the age of 35 accounted for 35% of pregnancy-related deaths. </a:t>
            </a:r>
          </a:p>
          <a:p>
            <a:r>
              <a:rPr lang="en-US" dirty="0"/>
              <a:t>About half of pregnancy-related cases (48%) died 43 days to one year after the end of pregnancy, and 31% of the pregnancy-related cases died while pregnant. </a:t>
            </a:r>
          </a:p>
          <a:p>
            <a:r>
              <a:rPr lang="en-US" dirty="0"/>
              <a:t>Approximately 25% of pregnancy-associated deaths occurred while pregnant. </a:t>
            </a:r>
          </a:p>
          <a:p>
            <a:endParaRPr lang="en-US" dirty="0"/>
          </a:p>
        </p:txBody>
      </p:sp>
    </p:spTree>
    <p:extLst>
      <p:ext uri="{BB962C8B-B14F-4D97-AF65-F5344CB8AC3E}">
        <p14:creationId xmlns:p14="http://schemas.microsoft.com/office/powerpoint/2010/main" val="2894412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6F72F-DB87-C86C-6E16-5E4F31B4692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7E11CF1-EB4C-7262-51C7-945FD681E675}"/>
              </a:ext>
            </a:extLst>
          </p:cNvPr>
          <p:cNvSpPr>
            <a:spLocks noGrp="1"/>
          </p:cNvSpPr>
          <p:nvPr>
            <p:ph type="body" sz="quarter" idx="31"/>
          </p:nvPr>
        </p:nvSpPr>
        <p:spPr>
          <a:xfrm>
            <a:off x="512465" y="2274496"/>
            <a:ext cx="8117185" cy="3288104"/>
          </a:xfrm>
        </p:spPr>
        <p:txBody>
          <a:bodyPr/>
          <a:lstStyle/>
          <a:p>
            <a:r>
              <a:rPr lang="en-US" sz="1800" b="1" dirty="0"/>
              <a:t>MHSP Priority Area: </a:t>
            </a:r>
            <a:r>
              <a:rPr lang="en-US" sz="1800" dirty="0"/>
              <a:t>Improving Rural Health and Maternity Care Deserts</a:t>
            </a:r>
          </a:p>
          <a:p>
            <a:r>
              <a:rPr lang="en-US" sz="1800" b="1" dirty="0"/>
              <a:t>Recommendation: </a:t>
            </a:r>
            <a:r>
              <a:rPr lang="en-US" sz="1800" dirty="0"/>
              <a:t>Collaborate with state agencies and other partners supporting rural healthcare development to leverage existing groups, venues and resources around rural health to assess available resources, determine needs, and work to create collaborative efforts in counties and regions and across payors to address lack of maternal care.</a:t>
            </a:r>
          </a:p>
          <a:p>
            <a:r>
              <a:rPr lang="en-US" sz="1800" b="1" dirty="0"/>
              <a:t>Actionable Strategies: </a:t>
            </a:r>
            <a:r>
              <a:rPr lang="en-US" sz="1800" dirty="0"/>
              <a:t>Expanding the Role of Pharmacists in Maternity Care</a:t>
            </a:r>
          </a:p>
          <a:p>
            <a:r>
              <a:rPr lang="en-US" sz="1800" b="1" dirty="0"/>
              <a:t>Lead: </a:t>
            </a:r>
            <a:r>
              <a:rPr lang="en-US" sz="1800" dirty="0"/>
              <a:t>University of Pittsburgh School of Pharmacy, with Pennsylvania Pharmacists Care Network</a:t>
            </a:r>
          </a:p>
          <a:p>
            <a:br>
              <a:rPr lang="en-US" kern="100" dirty="0">
                <a:ea typeface="Aptos" panose="020B0004020202020204" pitchFamily="34" charset="0"/>
                <a:cs typeface="Times New Roman"/>
              </a:rPr>
            </a:br>
            <a:endParaRPr lang="en-US" sz="1650" b="1" dirty="0"/>
          </a:p>
        </p:txBody>
      </p:sp>
      <p:sp>
        <p:nvSpPr>
          <p:cNvPr id="4" name="Header">
            <a:extLst>
              <a:ext uri="{FF2B5EF4-FFF2-40B4-BE49-F238E27FC236}">
                <a16:creationId xmlns:a16="http://schemas.microsoft.com/office/drawing/2014/main" id="{7B657091-1EC3-9D2D-9C68-E8ED5F7DFB95}"/>
              </a:ext>
            </a:extLst>
          </p:cNvPr>
          <p:cNvSpPr>
            <a:spLocks noGrp="1"/>
          </p:cNvSpPr>
          <p:nvPr>
            <p:ph type="title"/>
          </p:nvPr>
        </p:nvSpPr>
        <p:spPr>
          <a:xfrm>
            <a:off x="512465" y="1278199"/>
            <a:ext cx="8117185" cy="931601"/>
          </a:xfrm>
        </p:spPr>
        <p:txBody>
          <a:bodyPr>
            <a:noAutofit/>
          </a:bodyPr>
          <a:lstStyle/>
          <a:p>
            <a:r>
              <a:rPr lang="en-US" dirty="0"/>
              <a:t>Action Plan – </a:t>
            </a:r>
            <a:br>
              <a:rPr lang="en-US" dirty="0"/>
            </a:br>
            <a:r>
              <a:rPr lang="en-US" dirty="0"/>
              <a:t>Perinatal Action Collaborative	(PAC)</a:t>
            </a:r>
          </a:p>
        </p:txBody>
      </p:sp>
    </p:spTree>
    <p:extLst>
      <p:ext uri="{BB962C8B-B14F-4D97-AF65-F5344CB8AC3E}">
        <p14:creationId xmlns:p14="http://schemas.microsoft.com/office/powerpoint/2010/main" val="414470563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F0925-4C27-7F00-BD42-5AE2C323068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7D67740-DD19-7DC5-0381-1082913C0BA2}"/>
              </a:ext>
            </a:extLst>
          </p:cNvPr>
          <p:cNvSpPr>
            <a:spLocks noGrp="1"/>
          </p:cNvSpPr>
          <p:nvPr>
            <p:ph type="body" sz="quarter" idx="31"/>
          </p:nvPr>
        </p:nvSpPr>
        <p:spPr>
          <a:xfrm>
            <a:off x="512465" y="2185987"/>
            <a:ext cx="8117185" cy="3288104"/>
          </a:xfrm>
        </p:spPr>
        <p:txBody>
          <a:bodyPr/>
          <a:lstStyle/>
          <a:p>
            <a:endParaRPr lang="en-US" sz="1800" b="1" dirty="0"/>
          </a:p>
          <a:p>
            <a:r>
              <a:rPr lang="en-US" sz="1800" b="1" dirty="0"/>
              <a:t>MHSP Priority Area: </a:t>
            </a:r>
            <a:r>
              <a:rPr lang="en-US" sz="1800" dirty="0"/>
              <a:t>Addressing Health Related Social Needs</a:t>
            </a:r>
          </a:p>
          <a:p>
            <a:r>
              <a:rPr lang="en-US" sz="1800" b="1" dirty="0"/>
              <a:t>Recommendation: </a:t>
            </a:r>
            <a:r>
              <a:rPr lang="en-US" sz="1800" dirty="0"/>
              <a:t>Explore and support existing policies and programs to improve housing and food security and access to transportation for pregnant and postpartum individuals and their families.  </a:t>
            </a:r>
          </a:p>
          <a:p>
            <a:r>
              <a:rPr lang="en-US" sz="1800" b="1" dirty="0"/>
              <a:t>Actionable Strategies: </a:t>
            </a:r>
            <a:r>
              <a:rPr lang="en-US" sz="1800" dirty="0"/>
              <a:t>Improve connections between community-based organizations (CBOs) and managed care organizations (MCOs), to increase utilization of the PA Navigate service, to provide support to expand CBO services, and to improve HRSN screening tools.</a:t>
            </a:r>
          </a:p>
          <a:p>
            <a:r>
              <a:rPr lang="en-US" sz="1800" b="1" dirty="0"/>
              <a:t>Lead: </a:t>
            </a:r>
            <a:r>
              <a:rPr lang="en-US" sz="1800" dirty="0"/>
              <a:t>Numerous </a:t>
            </a:r>
          </a:p>
          <a:p>
            <a:br>
              <a:rPr lang="en-US" kern="100" dirty="0">
                <a:ea typeface="Aptos" panose="020B0004020202020204" pitchFamily="34" charset="0"/>
                <a:cs typeface="Times New Roman"/>
              </a:rPr>
            </a:br>
            <a:endParaRPr lang="en-US" sz="1650" b="1" dirty="0"/>
          </a:p>
        </p:txBody>
      </p:sp>
      <p:sp>
        <p:nvSpPr>
          <p:cNvPr id="4" name="Header">
            <a:extLst>
              <a:ext uri="{FF2B5EF4-FFF2-40B4-BE49-F238E27FC236}">
                <a16:creationId xmlns:a16="http://schemas.microsoft.com/office/drawing/2014/main" id="{FD12EBC5-0985-96AC-0CAC-0450957490A0}"/>
              </a:ext>
            </a:extLst>
          </p:cNvPr>
          <p:cNvSpPr>
            <a:spLocks noGrp="1"/>
          </p:cNvSpPr>
          <p:nvPr>
            <p:ph type="title"/>
          </p:nvPr>
        </p:nvSpPr>
        <p:spPr>
          <a:xfrm>
            <a:off x="512465" y="1354399"/>
            <a:ext cx="8117185" cy="931601"/>
          </a:xfrm>
        </p:spPr>
        <p:txBody>
          <a:bodyPr>
            <a:noAutofit/>
          </a:bodyPr>
          <a:lstStyle/>
          <a:p>
            <a:r>
              <a:rPr lang="en-US" dirty="0"/>
              <a:t>Action Plan – </a:t>
            </a:r>
            <a:br>
              <a:rPr lang="en-US" dirty="0"/>
            </a:br>
            <a:r>
              <a:rPr lang="en-US" dirty="0"/>
              <a:t>Perinatal Action Collaborative	(PAC)</a:t>
            </a:r>
          </a:p>
        </p:txBody>
      </p:sp>
    </p:spTree>
    <p:extLst>
      <p:ext uri="{BB962C8B-B14F-4D97-AF65-F5344CB8AC3E}">
        <p14:creationId xmlns:p14="http://schemas.microsoft.com/office/powerpoint/2010/main" val="228973695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1D126-EEB7-9D98-412E-968F5072B23B}"/>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4D1119B6-C32B-44B1-CE55-EB079E946835}"/>
              </a:ext>
            </a:extLst>
          </p:cNvPr>
          <p:cNvSpPr>
            <a:spLocks noGrp="1"/>
          </p:cNvSpPr>
          <p:nvPr>
            <p:ph type="body" sz="quarter" idx="31"/>
          </p:nvPr>
        </p:nvSpPr>
        <p:spPr>
          <a:xfrm>
            <a:off x="512465" y="2286000"/>
            <a:ext cx="8117185" cy="3288104"/>
          </a:xfrm>
        </p:spPr>
        <p:txBody>
          <a:bodyPr/>
          <a:lstStyle/>
          <a:p>
            <a:endParaRPr lang="en-US" sz="1800" b="1" dirty="0"/>
          </a:p>
          <a:p>
            <a:r>
              <a:rPr lang="en-US" sz="1800" b="1" dirty="0"/>
              <a:t>Priority Area: </a:t>
            </a:r>
            <a:r>
              <a:rPr lang="en-US" sz="1800" dirty="0"/>
              <a:t>Expanding and Diversifying the Maternal Health Workforce</a:t>
            </a:r>
          </a:p>
          <a:p>
            <a:r>
              <a:rPr lang="en-US" sz="1800" b="1" dirty="0"/>
              <a:t>Recommendation: </a:t>
            </a:r>
            <a:r>
              <a:rPr lang="en-US" sz="1800" dirty="0"/>
              <a:t>Begin work to develop health care apprenticeship opportunities that focus on training underrepresented populations to expand the number of BIPOC midwives, doulas, community health workers, and home visitors to make maternal health care professions and paid training opportunities accessible.</a:t>
            </a:r>
          </a:p>
          <a:p>
            <a:r>
              <a:rPr lang="en-US" sz="1800" b="1" dirty="0"/>
              <a:t>Actionable Strategies: </a:t>
            </a:r>
            <a:r>
              <a:rPr lang="en-US" sz="1800" dirty="0"/>
              <a:t>Create a Doula Apprenticeship Toolkit</a:t>
            </a:r>
          </a:p>
          <a:p>
            <a:r>
              <a:rPr lang="en-US" sz="1800" b="1" dirty="0"/>
              <a:t>Lead: </a:t>
            </a:r>
            <a:r>
              <a:rPr lang="en-US" sz="1800" dirty="0"/>
              <a:t>PatientsRWaiting</a:t>
            </a:r>
          </a:p>
          <a:p>
            <a:br>
              <a:rPr lang="en-US" kern="100" dirty="0">
                <a:ea typeface="Aptos" panose="020B0004020202020204" pitchFamily="34" charset="0"/>
                <a:cs typeface="Times New Roman"/>
              </a:rPr>
            </a:br>
            <a:endParaRPr lang="en-US" sz="1650" b="1" dirty="0"/>
          </a:p>
        </p:txBody>
      </p:sp>
      <p:sp>
        <p:nvSpPr>
          <p:cNvPr id="4" name="Header">
            <a:extLst>
              <a:ext uri="{FF2B5EF4-FFF2-40B4-BE49-F238E27FC236}">
                <a16:creationId xmlns:a16="http://schemas.microsoft.com/office/drawing/2014/main" id="{3107310F-05E9-5BDE-DCFB-365C9EE5C0DD}"/>
              </a:ext>
            </a:extLst>
          </p:cNvPr>
          <p:cNvSpPr>
            <a:spLocks noGrp="1"/>
          </p:cNvSpPr>
          <p:nvPr>
            <p:ph type="title"/>
          </p:nvPr>
        </p:nvSpPr>
        <p:spPr>
          <a:xfrm>
            <a:off x="512465" y="1430599"/>
            <a:ext cx="8117185" cy="931601"/>
          </a:xfrm>
        </p:spPr>
        <p:txBody>
          <a:bodyPr>
            <a:noAutofit/>
          </a:bodyPr>
          <a:lstStyle/>
          <a:p>
            <a:r>
              <a:rPr lang="en-US" dirty="0"/>
              <a:t>Action Plan – </a:t>
            </a:r>
            <a:br>
              <a:rPr lang="en-US" dirty="0"/>
            </a:br>
            <a:r>
              <a:rPr lang="en-US" dirty="0"/>
              <a:t>Perinatal Action Collaborative	(PAC)</a:t>
            </a:r>
          </a:p>
        </p:txBody>
      </p:sp>
    </p:spTree>
    <p:extLst>
      <p:ext uri="{BB962C8B-B14F-4D97-AF65-F5344CB8AC3E}">
        <p14:creationId xmlns:p14="http://schemas.microsoft.com/office/powerpoint/2010/main" val="367522916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3A973-8C2A-2997-5F73-5C520534F39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4061FDE-68E9-BAC7-1D97-D3CA8589BF96}"/>
              </a:ext>
            </a:extLst>
          </p:cNvPr>
          <p:cNvSpPr>
            <a:spLocks noGrp="1"/>
          </p:cNvSpPr>
          <p:nvPr>
            <p:ph type="body" sz="quarter" idx="31"/>
          </p:nvPr>
        </p:nvSpPr>
        <p:spPr>
          <a:xfrm>
            <a:off x="512465" y="2185987"/>
            <a:ext cx="8117185" cy="3288104"/>
          </a:xfrm>
        </p:spPr>
        <p:txBody>
          <a:bodyPr/>
          <a:lstStyle/>
          <a:p>
            <a:endParaRPr lang="en-US" sz="1800" b="1" dirty="0"/>
          </a:p>
          <a:p>
            <a:pPr lvl="0"/>
            <a:r>
              <a:rPr lang="en-US" sz="1650" dirty="0"/>
              <a:t>Provide community resources, mental wellness support, financial literacy workshops, and emergency housing assistance to families. </a:t>
            </a:r>
          </a:p>
          <a:p>
            <a:pPr lvl="0"/>
            <a:r>
              <a:rPr lang="en-US" sz="1650" dirty="0"/>
              <a:t>Hiring Community Health Workers (CHW) to distribute blood pressure cuffs and cardiovascular education to perinatal women at risk or diagnosed with hypertension and provide referrals for women who screened positive for perinatal behavioral health conditions. </a:t>
            </a:r>
          </a:p>
          <a:p>
            <a:pPr lvl="0"/>
            <a:r>
              <a:rPr lang="en-US" sz="1650" dirty="0"/>
              <a:t>Increasing the capacity of providers to identify maternal early warning signs (MEWS) and educate perinatal women and their families about MEWS. Host community education sessions to increase public awareness of MEWS. </a:t>
            </a:r>
          </a:p>
          <a:p>
            <a:pPr lvl="0"/>
            <a:r>
              <a:rPr lang="en-US" sz="1650" dirty="0"/>
              <a:t>Provide home- and community-based perinatal services to women and their families. </a:t>
            </a:r>
          </a:p>
          <a:p>
            <a:pPr marL="0" indent="0">
              <a:buNone/>
            </a:pPr>
            <a:br>
              <a:rPr lang="en-US" kern="100" dirty="0">
                <a:ea typeface="Aptos" panose="020B0004020202020204" pitchFamily="34" charset="0"/>
                <a:cs typeface="Times New Roman"/>
              </a:rPr>
            </a:br>
            <a:endParaRPr lang="en-US" sz="1650" b="1" dirty="0"/>
          </a:p>
        </p:txBody>
      </p:sp>
      <p:sp>
        <p:nvSpPr>
          <p:cNvPr id="4" name="Header">
            <a:extLst>
              <a:ext uri="{FF2B5EF4-FFF2-40B4-BE49-F238E27FC236}">
                <a16:creationId xmlns:a16="http://schemas.microsoft.com/office/drawing/2014/main" id="{95B73CEE-3904-67FC-0C1D-0D4C9827E9D9}"/>
              </a:ext>
            </a:extLst>
          </p:cNvPr>
          <p:cNvSpPr>
            <a:spLocks noGrp="1"/>
          </p:cNvSpPr>
          <p:nvPr>
            <p:ph type="title"/>
          </p:nvPr>
        </p:nvSpPr>
        <p:spPr>
          <a:xfrm>
            <a:off x="512465" y="1582999"/>
            <a:ext cx="8117185" cy="931601"/>
          </a:xfrm>
        </p:spPr>
        <p:txBody>
          <a:bodyPr>
            <a:noAutofit/>
          </a:bodyPr>
          <a:lstStyle/>
          <a:p>
            <a:r>
              <a:rPr lang="en-US" sz="2400" dirty="0"/>
              <a:t>Other MCH Projects – Promising Maternal Health Initiatives </a:t>
            </a:r>
          </a:p>
        </p:txBody>
      </p:sp>
    </p:spTree>
    <p:extLst>
      <p:ext uri="{BB962C8B-B14F-4D97-AF65-F5344CB8AC3E}">
        <p14:creationId xmlns:p14="http://schemas.microsoft.com/office/powerpoint/2010/main" val="199402235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0AF44-83BB-7A1A-B985-2D35E6F9A22B}"/>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3A76B2E-8AAB-E568-EBB1-A4B794B4DF12}"/>
              </a:ext>
            </a:extLst>
          </p:cNvPr>
          <p:cNvSpPr>
            <a:spLocks noGrp="1"/>
          </p:cNvSpPr>
          <p:nvPr>
            <p:ph type="body" sz="quarter" idx="31"/>
          </p:nvPr>
        </p:nvSpPr>
        <p:spPr>
          <a:xfrm>
            <a:off x="512465" y="1600200"/>
            <a:ext cx="8117185" cy="3183534"/>
          </a:xfrm>
        </p:spPr>
        <p:txBody>
          <a:bodyPr/>
          <a:lstStyle/>
          <a:p>
            <a:pPr lvl="0"/>
            <a:endParaRPr lang="en-US" dirty="0"/>
          </a:p>
          <a:p>
            <a:pPr lvl="0"/>
            <a:r>
              <a:rPr lang="en-US" sz="1650" dirty="0"/>
              <a:t>Develop a digital maternal health repository of resources, services, and evidence-based education within a specific region. </a:t>
            </a:r>
          </a:p>
          <a:p>
            <a:pPr lvl="0"/>
            <a:r>
              <a:rPr lang="en-US" sz="1650" dirty="0"/>
              <a:t>Train WIC clinic providers and staff to identify patients at risk, or experiencing symptoms, of perinatal behavioral health disorders. </a:t>
            </a:r>
          </a:p>
          <a:p>
            <a:pPr lvl="0"/>
            <a:r>
              <a:rPr lang="en-US" sz="1650" dirty="0"/>
              <a:t>Provide CHW services to justice-involved, perinatal women with substance use disorder. </a:t>
            </a:r>
          </a:p>
          <a:p>
            <a:pPr lvl="0"/>
            <a:r>
              <a:rPr lang="en-US" sz="1650" dirty="0"/>
              <a:t>Provide culturally competent and linguistically appropriate care, patient education, care coordination, and closed-loop referrals to perinatal patients.</a:t>
            </a:r>
          </a:p>
          <a:p>
            <a:pPr fontAlgn="ctr"/>
            <a:r>
              <a:rPr lang="en-US" dirty="0">
                <a:hlinkClick r:id="rId3"/>
              </a:rPr>
              <a:t>University of Pittsburgh School of Pharmacy, with Pennsylvania Pharmacists Care Network(1)</a:t>
            </a:r>
            <a:endParaRPr lang="en-US" dirty="0"/>
          </a:p>
          <a:p>
            <a:pPr fontAlgn="ctr"/>
            <a:r>
              <a:rPr lang="en-US" dirty="0">
                <a:hlinkClick r:id="rId3"/>
              </a:rPr>
              <a:t>Volunteers of America(1)</a:t>
            </a:r>
            <a:endParaRPr lang="en-US" dirty="0"/>
          </a:p>
          <a:p>
            <a:endParaRPr lang="en-US" sz="1800" b="1" dirty="0"/>
          </a:p>
          <a:p>
            <a:br>
              <a:rPr lang="en-US" kern="100" dirty="0">
                <a:ea typeface="Aptos" panose="020B0004020202020204" pitchFamily="34" charset="0"/>
                <a:cs typeface="Times New Roman"/>
              </a:rPr>
            </a:br>
            <a:endParaRPr lang="en-US" sz="1650" b="1" dirty="0"/>
          </a:p>
        </p:txBody>
      </p:sp>
      <p:sp>
        <p:nvSpPr>
          <p:cNvPr id="4" name="Header">
            <a:extLst>
              <a:ext uri="{FF2B5EF4-FFF2-40B4-BE49-F238E27FC236}">
                <a16:creationId xmlns:a16="http://schemas.microsoft.com/office/drawing/2014/main" id="{79D641DE-7272-8A16-E659-5FEA49F3B5E6}"/>
              </a:ext>
            </a:extLst>
          </p:cNvPr>
          <p:cNvSpPr>
            <a:spLocks noGrp="1"/>
          </p:cNvSpPr>
          <p:nvPr>
            <p:ph type="title"/>
          </p:nvPr>
        </p:nvSpPr>
        <p:spPr>
          <a:xfrm>
            <a:off x="512465" y="1430599"/>
            <a:ext cx="8117185" cy="931601"/>
          </a:xfrm>
        </p:spPr>
        <p:txBody>
          <a:bodyPr>
            <a:noAutofit/>
          </a:bodyPr>
          <a:lstStyle/>
          <a:p>
            <a:r>
              <a:rPr lang="en-US" sz="2400" dirty="0"/>
              <a:t>Other MCH Projects – Promising Maternal Health Initiatives </a:t>
            </a:r>
          </a:p>
        </p:txBody>
      </p:sp>
    </p:spTree>
    <p:extLst>
      <p:ext uri="{BB962C8B-B14F-4D97-AF65-F5344CB8AC3E}">
        <p14:creationId xmlns:p14="http://schemas.microsoft.com/office/powerpoint/2010/main" val="185692906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32168-939C-CA2A-602F-7500A27BB25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1204030-8A60-08A2-FD62-80CE1476E7B7}"/>
              </a:ext>
            </a:extLst>
          </p:cNvPr>
          <p:cNvSpPr>
            <a:spLocks noGrp="1"/>
          </p:cNvSpPr>
          <p:nvPr>
            <p:ph type="body" sz="quarter" idx="31"/>
          </p:nvPr>
        </p:nvSpPr>
        <p:spPr>
          <a:xfrm>
            <a:off x="512465" y="2290556"/>
            <a:ext cx="8117185" cy="3183534"/>
          </a:xfrm>
        </p:spPr>
        <p:txBody>
          <a:bodyPr/>
          <a:lstStyle/>
          <a:p>
            <a:pPr lvl="0"/>
            <a:endParaRPr lang="en-US" dirty="0"/>
          </a:p>
          <a:p>
            <a:pPr lvl="0"/>
            <a:r>
              <a:rPr lang="en-US" sz="1650" dirty="0"/>
              <a:t>Provide behavioral health screenings for perinatal women during well-child visits, as well as provide a self-monitoring blood pressure program for pregnancy-related hypertension. </a:t>
            </a:r>
          </a:p>
          <a:p>
            <a:pPr lvl="0"/>
            <a:r>
              <a:rPr lang="en-US" sz="1650" dirty="0"/>
              <a:t>Implement a new model for comprehensive postpartum support.</a:t>
            </a:r>
          </a:p>
          <a:p>
            <a:pPr lvl="0"/>
            <a:r>
              <a:rPr lang="en-US" sz="1650" dirty="0"/>
              <a:t>Integrate full-spectrum doula services into home visiting model to better support perinatal participants. </a:t>
            </a:r>
          </a:p>
          <a:p>
            <a:pPr lvl="0"/>
            <a:r>
              <a:rPr lang="en-US" sz="1650" dirty="0"/>
              <a:t>Provide maternal health education and training, and perinatal doula services to families.  </a:t>
            </a:r>
          </a:p>
          <a:p>
            <a:pPr marL="0" indent="0">
              <a:buNone/>
            </a:pPr>
            <a:br>
              <a:rPr lang="en-US" kern="100" dirty="0">
                <a:ea typeface="Aptos" panose="020B0004020202020204" pitchFamily="34" charset="0"/>
                <a:cs typeface="Times New Roman"/>
              </a:rPr>
            </a:br>
            <a:endParaRPr lang="en-US" sz="1650" b="1" dirty="0"/>
          </a:p>
        </p:txBody>
      </p:sp>
      <p:sp>
        <p:nvSpPr>
          <p:cNvPr id="4" name="Header">
            <a:extLst>
              <a:ext uri="{FF2B5EF4-FFF2-40B4-BE49-F238E27FC236}">
                <a16:creationId xmlns:a16="http://schemas.microsoft.com/office/drawing/2014/main" id="{55F772DC-88AB-BA2E-2B24-58988E6D57EB}"/>
              </a:ext>
            </a:extLst>
          </p:cNvPr>
          <p:cNvSpPr>
            <a:spLocks noGrp="1"/>
          </p:cNvSpPr>
          <p:nvPr>
            <p:ph type="title"/>
          </p:nvPr>
        </p:nvSpPr>
        <p:spPr>
          <a:xfrm>
            <a:off x="512465" y="1430599"/>
            <a:ext cx="8117185" cy="931601"/>
          </a:xfrm>
        </p:spPr>
        <p:txBody>
          <a:bodyPr>
            <a:noAutofit/>
          </a:bodyPr>
          <a:lstStyle/>
          <a:p>
            <a:r>
              <a:rPr lang="en-US" sz="2400" dirty="0">
                <a:solidFill>
                  <a:srgbClr val="0C2D47"/>
                </a:solidFill>
                <a:latin typeface="Georgia"/>
              </a:rPr>
              <a:t>Other MCH Projects – Promising Maternal Health Initiatives </a:t>
            </a:r>
            <a:endParaRPr lang="en-US" dirty="0"/>
          </a:p>
        </p:txBody>
      </p:sp>
    </p:spTree>
    <p:extLst>
      <p:ext uri="{BB962C8B-B14F-4D97-AF65-F5344CB8AC3E}">
        <p14:creationId xmlns:p14="http://schemas.microsoft.com/office/powerpoint/2010/main" val="412914251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351CD-D0F0-012B-9736-64308254DE27}"/>
            </a:ext>
          </a:extLst>
        </p:cNvPr>
        <p:cNvGrpSpPr/>
        <p:nvPr/>
      </p:nvGrpSpPr>
      <p:grpSpPr>
        <a:xfrm>
          <a:off x="0" y="0"/>
          <a:ext cx="0" cy="0"/>
          <a:chOff x="0" y="0"/>
          <a:chExt cx="0" cy="0"/>
        </a:xfrm>
      </p:grpSpPr>
      <p:sp>
        <p:nvSpPr>
          <p:cNvPr id="4" name="Header">
            <a:extLst>
              <a:ext uri="{FF2B5EF4-FFF2-40B4-BE49-F238E27FC236}">
                <a16:creationId xmlns:a16="http://schemas.microsoft.com/office/drawing/2014/main" id="{A2D96808-6B6E-E1BC-4505-5830C873DCCF}"/>
              </a:ext>
            </a:extLst>
          </p:cNvPr>
          <p:cNvSpPr>
            <a:spLocks noGrp="1"/>
          </p:cNvSpPr>
          <p:nvPr>
            <p:ph type="title"/>
          </p:nvPr>
        </p:nvSpPr>
        <p:spPr>
          <a:xfrm>
            <a:off x="512465" y="1219200"/>
            <a:ext cx="8117185" cy="931601"/>
          </a:xfrm>
        </p:spPr>
        <p:txBody>
          <a:bodyPr>
            <a:noAutofit/>
          </a:bodyPr>
          <a:lstStyle/>
          <a:p>
            <a:r>
              <a:rPr lang="en-US" sz="2400" dirty="0">
                <a:solidFill>
                  <a:srgbClr val="0C2D47"/>
                </a:solidFill>
                <a:latin typeface="Georgia"/>
              </a:rPr>
              <a:t>More from the Perinatal Action Collaborative: Events Calendar</a:t>
            </a:r>
            <a:endParaRPr lang="en-US" dirty="0"/>
          </a:p>
        </p:txBody>
      </p:sp>
      <p:sp>
        <p:nvSpPr>
          <p:cNvPr id="3" name="Text Placeholder 2">
            <a:extLst>
              <a:ext uri="{FF2B5EF4-FFF2-40B4-BE49-F238E27FC236}">
                <a16:creationId xmlns:a16="http://schemas.microsoft.com/office/drawing/2014/main" id="{F470D198-B97F-8412-76BB-A30B46490E03}"/>
              </a:ext>
            </a:extLst>
          </p:cNvPr>
          <p:cNvSpPr>
            <a:spLocks noGrp="1"/>
          </p:cNvSpPr>
          <p:nvPr>
            <p:ph type="body" sz="quarter" idx="31"/>
          </p:nvPr>
        </p:nvSpPr>
        <p:spPr/>
        <p:txBody>
          <a:bodyPr/>
          <a:lstStyle/>
          <a:p>
            <a:endParaRPr lang="en-US"/>
          </a:p>
        </p:txBody>
      </p:sp>
      <p:pic>
        <p:nvPicPr>
          <p:cNvPr id="6" name="Picture 5">
            <a:extLst>
              <a:ext uri="{FF2B5EF4-FFF2-40B4-BE49-F238E27FC236}">
                <a16:creationId xmlns:a16="http://schemas.microsoft.com/office/drawing/2014/main" id="{3C201A90-7F2A-6BF5-AC22-FC63DEBFF855}"/>
              </a:ext>
            </a:extLst>
          </p:cNvPr>
          <p:cNvPicPr>
            <a:picLocks noChangeAspect="1"/>
          </p:cNvPicPr>
          <p:nvPr/>
        </p:nvPicPr>
        <p:blipFill>
          <a:blip r:embed="rId3"/>
          <a:stretch>
            <a:fillRect/>
          </a:stretch>
        </p:blipFill>
        <p:spPr>
          <a:xfrm>
            <a:off x="990600" y="2178974"/>
            <a:ext cx="7086600" cy="3917026"/>
          </a:xfrm>
          <a:prstGeom prst="rect">
            <a:avLst/>
          </a:prstGeom>
        </p:spPr>
      </p:pic>
    </p:spTree>
    <p:extLst>
      <p:ext uri="{BB962C8B-B14F-4D97-AF65-F5344CB8AC3E}">
        <p14:creationId xmlns:p14="http://schemas.microsoft.com/office/powerpoint/2010/main" val="255473959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3FC92-77BB-4278-58B4-F65DBF31C535}"/>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63D113E8-CA02-736A-8D83-D881A807C8EC}"/>
              </a:ext>
            </a:extLst>
          </p:cNvPr>
          <p:cNvSpPr>
            <a:spLocks noGrp="1"/>
          </p:cNvSpPr>
          <p:nvPr>
            <p:ph type="dt" sz="half" idx="10"/>
          </p:nvPr>
        </p:nvSpPr>
        <p:spPr>
          <a:xfrm>
            <a:off x="457200" y="6096000"/>
            <a:ext cx="2133600" cy="384175"/>
          </a:xfrm>
        </p:spPr>
        <p:txBody>
          <a:bodyPr anchor="ctr">
            <a:normAutofit/>
          </a:bodyPr>
          <a:lstStyle/>
          <a:p>
            <a:pPr>
              <a:spcAft>
                <a:spcPts val="600"/>
              </a:spcAft>
              <a:defRPr/>
            </a:pPr>
            <a:fld id="{6E4BFAB8-0757-40E7-A5D8-31838F749C16}" type="datetime1">
              <a:rPr lang="en-US" smtClean="0"/>
              <a:pPr>
                <a:spcAft>
                  <a:spcPts val="600"/>
                </a:spcAft>
                <a:defRPr/>
              </a:pPr>
              <a:t>6/3/2026</a:t>
            </a:fld>
            <a:endParaRPr lang="en-US"/>
          </a:p>
        </p:txBody>
      </p:sp>
      <p:sp>
        <p:nvSpPr>
          <p:cNvPr id="3" name="Slide Number Placeholder 2">
            <a:extLst>
              <a:ext uri="{FF2B5EF4-FFF2-40B4-BE49-F238E27FC236}">
                <a16:creationId xmlns:a16="http://schemas.microsoft.com/office/drawing/2014/main" id="{57FA7E19-D3E3-E974-F39B-FC2DC938F04E}"/>
              </a:ext>
            </a:extLst>
          </p:cNvPr>
          <p:cNvSpPr>
            <a:spLocks noGrp="1"/>
          </p:cNvSpPr>
          <p:nvPr>
            <p:ph type="sldNum" sz="quarter" idx="12"/>
          </p:nvPr>
        </p:nvSpPr>
        <p:spPr>
          <a:xfrm>
            <a:off x="7620000" y="6096000"/>
            <a:ext cx="1066800" cy="381000"/>
          </a:xfrm>
        </p:spPr>
        <p:txBody>
          <a:bodyPr vert="horz" wrap="square" lIns="91440" tIns="45720" rIns="91440" bIns="45720" numCol="1" anchor="ctr" anchorCtr="0" compatLnSpc="1">
            <a:prstTxWarp prst="textNoShape">
              <a:avLst/>
            </a:prstTxWarp>
            <a:normAutofit/>
          </a:bodyPr>
          <a:lstStyle>
            <a:defPPr>
              <a:defRPr lang="en-US"/>
            </a:defPPr>
            <a:lvl1pPr algn="ctr" rtl="0" fontAlgn="base">
              <a:spcBef>
                <a:spcPct val="0"/>
              </a:spcBef>
              <a:spcAft>
                <a:spcPct val="0"/>
              </a:spcAft>
              <a:defRPr sz="1100"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spcAft>
                <a:spcPts val="600"/>
              </a:spcAft>
              <a:defRPr/>
            </a:pPr>
            <a:fld id="{70265E95-77F9-457A-9EE3-4D9004F83F9A}" type="slidenum">
              <a:rPr lang="en-US" smtClean="0">
                <a:solidFill>
                  <a:schemeClr val="bg1"/>
                </a:solidFill>
              </a:rPr>
              <a:pPr>
                <a:spcAft>
                  <a:spcPts val="600"/>
                </a:spcAft>
                <a:defRPr/>
              </a:pPr>
              <a:t>27</a:t>
            </a:fld>
            <a:endParaRPr lang="en-US">
              <a:solidFill>
                <a:schemeClr val="bg1"/>
              </a:solidFill>
            </a:endParaRPr>
          </a:p>
        </p:txBody>
      </p:sp>
      <p:sp>
        <p:nvSpPr>
          <p:cNvPr id="4" name="TextBox 3">
            <a:extLst>
              <a:ext uri="{FF2B5EF4-FFF2-40B4-BE49-F238E27FC236}">
                <a16:creationId xmlns:a16="http://schemas.microsoft.com/office/drawing/2014/main" id="{72FC1DBB-27BB-C4F9-2595-21789A7B897A}"/>
              </a:ext>
            </a:extLst>
          </p:cNvPr>
          <p:cNvSpPr txBox="1"/>
          <p:nvPr/>
        </p:nvSpPr>
        <p:spPr>
          <a:xfrm>
            <a:off x="1905000" y="2641937"/>
            <a:ext cx="5334000" cy="1015663"/>
          </a:xfrm>
          <a:prstGeom prst="rect">
            <a:avLst/>
          </a:prstGeom>
          <a:noFill/>
        </p:spPr>
        <p:txBody>
          <a:bodyPr wrap="square" rtlCol="0">
            <a:spAutoFit/>
          </a:bodyPr>
          <a:lstStyle/>
          <a:p>
            <a:pPr algn="ctr"/>
            <a:r>
              <a:rPr lang="en-US" sz="6000" dirty="0"/>
              <a:t>Q&amp;A</a:t>
            </a:r>
          </a:p>
        </p:txBody>
      </p:sp>
    </p:spTree>
    <p:extLst>
      <p:ext uri="{BB962C8B-B14F-4D97-AF65-F5344CB8AC3E}">
        <p14:creationId xmlns:p14="http://schemas.microsoft.com/office/powerpoint/2010/main" val="3464740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3159E-F955-70D5-F498-8E92216EE4A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95865D3-D81C-F00D-7007-0C5F1D9B8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868978"/>
            <a:ext cx="3120043" cy="3120043"/>
          </a:xfrm>
          <a:prstGeom prst="rect">
            <a:avLst/>
          </a:prstGeom>
          <a:noFill/>
        </p:spPr>
      </p:pic>
      <p:sp>
        <p:nvSpPr>
          <p:cNvPr id="2" name="Date Placeholder 1">
            <a:extLst>
              <a:ext uri="{FF2B5EF4-FFF2-40B4-BE49-F238E27FC236}">
                <a16:creationId xmlns:a16="http://schemas.microsoft.com/office/drawing/2014/main" id="{77F6D8EE-4F01-EF75-1AD3-90F1303EE8CB}"/>
              </a:ext>
            </a:extLst>
          </p:cNvPr>
          <p:cNvSpPr>
            <a:spLocks noGrp="1"/>
          </p:cNvSpPr>
          <p:nvPr>
            <p:ph type="dt" sz="half" idx="10"/>
          </p:nvPr>
        </p:nvSpPr>
        <p:spPr>
          <a:xfrm>
            <a:off x="457200" y="6096000"/>
            <a:ext cx="2133600" cy="384175"/>
          </a:xfrm>
        </p:spPr>
        <p:txBody>
          <a:bodyPr anchor="ctr">
            <a:normAutofit/>
          </a:bodyPr>
          <a:lstStyle/>
          <a:p>
            <a:pPr>
              <a:spcAft>
                <a:spcPts val="600"/>
              </a:spcAft>
              <a:defRPr/>
            </a:pPr>
            <a:fld id="{6E4BFAB8-0757-40E7-A5D8-31838F749C16}" type="datetime1">
              <a:rPr lang="en-US" smtClean="0"/>
              <a:pPr>
                <a:spcAft>
                  <a:spcPts val="600"/>
                </a:spcAft>
                <a:defRPr/>
              </a:pPr>
              <a:t>6/3/2026</a:t>
            </a:fld>
            <a:endParaRPr lang="en-US"/>
          </a:p>
        </p:txBody>
      </p:sp>
      <p:sp>
        <p:nvSpPr>
          <p:cNvPr id="3" name="Slide Number Placeholder 2">
            <a:extLst>
              <a:ext uri="{FF2B5EF4-FFF2-40B4-BE49-F238E27FC236}">
                <a16:creationId xmlns:a16="http://schemas.microsoft.com/office/drawing/2014/main" id="{6122EC63-7ADA-BAD8-B30B-E056E7749C97}"/>
              </a:ext>
            </a:extLst>
          </p:cNvPr>
          <p:cNvSpPr>
            <a:spLocks noGrp="1"/>
          </p:cNvSpPr>
          <p:nvPr>
            <p:ph type="sldNum" sz="quarter" idx="12"/>
          </p:nvPr>
        </p:nvSpPr>
        <p:spPr>
          <a:xfrm>
            <a:off x="7620000" y="6096000"/>
            <a:ext cx="1066800" cy="381000"/>
          </a:xfrm>
        </p:spPr>
        <p:txBody>
          <a:bodyPr vert="horz" wrap="square" lIns="91440" tIns="45720" rIns="91440" bIns="45720" numCol="1" anchor="ctr" anchorCtr="0" compatLnSpc="1">
            <a:prstTxWarp prst="textNoShape">
              <a:avLst/>
            </a:prstTxWarp>
            <a:normAutofit/>
          </a:bodyPr>
          <a:lstStyle>
            <a:defPPr>
              <a:defRPr lang="en-US"/>
            </a:defPPr>
            <a:lvl1pPr algn="ctr" rtl="0" fontAlgn="base">
              <a:spcBef>
                <a:spcPct val="0"/>
              </a:spcBef>
              <a:spcAft>
                <a:spcPct val="0"/>
              </a:spcAft>
              <a:defRPr sz="1100"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spcAft>
                <a:spcPts val="600"/>
              </a:spcAft>
              <a:defRPr/>
            </a:pPr>
            <a:fld id="{70265E95-77F9-457A-9EE3-4D9004F83F9A}" type="slidenum">
              <a:rPr lang="en-US" smtClean="0">
                <a:solidFill>
                  <a:schemeClr val="bg1"/>
                </a:solidFill>
              </a:rPr>
              <a:pPr>
                <a:spcAft>
                  <a:spcPts val="600"/>
                </a:spcAft>
                <a:defRPr/>
              </a:pPr>
              <a:t>28</a:t>
            </a:fld>
            <a:endParaRPr lang="en-US">
              <a:solidFill>
                <a:schemeClr val="bg1"/>
              </a:solidFill>
            </a:endParaRPr>
          </a:p>
        </p:txBody>
      </p:sp>
      <p:sp>
        <p:nvSpPr>
          <p:cNvPr id="4" name="TextBox 3">
            <a:extLst>
              <a:ext uri="{FF2B5EF4-FFF2-40B4-BE49-F238E27FC236}">
                <a16:creationId xmlns:a16="http://schemas.microsoft.com/office/drawing/2014/main" id="{0951897A-A776-575C-7782-74F652896EBA}"/>
              </a:ext>
            </a:extLst>
          </p:cNvPr>
          <p:cNvSpPr txBox="1"/>
          <p:nvPr/>
        </p:nvSpPr>
        <p:spPr>
          <a:xfrm>
            <a:off x="3429000" y="1676400"/>
            <a:ext cx="5384800" cy="4202928"/>
          </a:xfrm>
          <a:prstGeom prst="rect">
            <a:avLst/>
          </a:prstGeom>
        </p:spPr>
        <p:txBody>
          <a:bodyPr rtlCol="0">
            <a:normAutofit/>
          </a:bodyPr>
          <a:lstStyle/>
          <a:p>
            <a:pPr algn="ctr" fontAlgn="base">
              <a:spcBef>
                <a:spcPct val="20000"/>
              </a:spcBef>
              <a:spcAft>
                <a:spcPct val="0"/>
              </a:spcAft>
            </a:pPr>
            <a:r>
              <a:rPr lang="en-US" sz="2400" b="1" dirty="0">
                <a:ea typeface="ＭＳ Ｐゴシック" pitchFamily="-111" charset="-128"/>
              </a:rPr>
              <a:t>Thank you!</a:t>
            </a:r>
          </a:p>
          <a:p>
            <a:pPr algn="ctr" fontAlgn="base">
              <a:spcBef>
                <a:spcPct val="20000"/>
              </a:spcBef>
              <a:spcAft>
                <a:spcPct val="0"/>
              </a:spcAft>
            </a:pPr>
            <a:endParaRPr lang="en-US" sz="2400" dirty="0">
              <a:ea typeface="ＭＳ Ｐゴシック" pitchFamily="-111" charset="-128"/>
            </a:endParaRPr>
          </a:p>
          <a:p>
            <a:pPr algn="ctr" fontAlgn="base">
              <a:spcBef>
                <a:spcPct val="20000"/>
              </a:spcBef>
              <a:spcAft>
                <a:spcPct val="0"/>
              </a:spcAft>
            </a:pPr>
            <a:r>
              <a:rPr lang="en-US" sz="2400" dirty="0">
                <a:ea typeface="ＭＳ Ｐゴシック" pitchFamily="-111" charset="-128"/>
              </a:rPr>
              <a:t>Sara Goulet</a:t>
            </a:r>
            <a:br>
              <a:rPr lang="en-US" sz="2400" dirty="0">
                <a:ea typeface="ＭＳ Ｐゴシック" pitchFamily="-111" charset="-128"/>
              </a:rPr>
            </a:br>
            <a:r>
              <a:rPr lang="en-US" sz="2400" dirty="0">
                <a:ea typeface="ＭＳ Ｐゴシック" pitchFamily="-111" charset="-128"/>
              </a:rPr>
              <a:t>Special Advisor to the Secretary of PA Department of Human Services</a:t>
            </a:r>
          </a:p>
          <a:p>
            <a:pPr algn="ctr" fontAlgn="base">
              <a:spcBef>
                <a:spcPct val="20000"/>
              </a:spcBef>
              <a:spcAft>
                <a:spcPct val="0"/>
              </a:spcAft>
            </a:pPr>
            <a:r>
              <a:rPr lang="en-US" sz="2400" dirty="0">
                <a:ea typeface="ＭＳ Ｐゴシック" pitchFamily="-111" charset="-128"/>
              </a:rPr>
              <a:t>dhs.pa.gov</a:t>
            </a:r>
          </a:p>
          <a:p>
            <a:pPr algn="ctr" fontAlgn="base">
              <a:spcBef>
                <a:spcPct val="20000"/>
              </a:spcBef>
              <a:spcAft>
                <a:spcPct val="0"/>
              </a:spcAft>
            </a:pPr>
            <a:endParaRPr lang="en-US" sz="2400" dirty="0">
              <a:ea typeface="ＭＳ Ｐゴシック" pitchFamily="-111" charset="-128"/>
            </a:endParaRPr>
          </a:p>
          <a:p>
            <a:pPr algn="ctr" fontAlgn="base">
              <a:spcBef>
                <a:spcPct val="20000"/>
              </a:spcBef>
              <a:spcAft>
                <a:spcPct val="0"/>
              </a:spcAft>
            </a:pPr>
            <a:r>
              <a:rPr lang="en-US" sz="2400" b="1" dirty="0">
                <a:ea typeface="ＭＳ Ｐゴシック" pitchFamily="-111" charset="-128"/>
              </a:rPr>
              <a:t>sgoulet@pa.gov</a:t>
            </a:r>
            <a:br>
              <a:rPr lang="en-US" sz="2000" dirty="0">
                <a:ea typeface="ＭＳ Ｐゴシック" pitchFamily="-111" charset="-128"/>
              </a:rPr>
            </a:br>
            <a:endParaRPr lang="en-US" sz="2000" dirty="0">
              <a:ea typeface="ＭＳ Ｐゴシック" pitchFamily="-111" charset="-128"/>
            </a:endParaRPr>
          </a:p>
          <a:p>
            <a:pPr marL="342900" indent="-342900" fontAlgn="base">
              <a:spcBef>
                <a:spcPct val="20000"/>
              </a:spcBef>
              <a:spcAft>
                <a:spcPct val="0"/>
              </a:spcAft>
              <a:buChar char="•"/>
            </a:pPr>
            <a:endParaRPr lang="en-US" sz="2000" dirty="0">
              <a:ea typeface="ＭＳ Ｐゴシック" pitchFamily="-111" charset="-128"/>
            </a:endParaRPr>
          </a:p>
        </p:txBody>
      </p:sp>
    </p:spTree>
    <p:extLst>
      <p:ext uri="{BB962C8B-B14F-4D97-AF65-F5344CB8AC3E}">
        <p14:creationId xmlns:p14="http://schemas.microsoft.com/office/powerpoint/2010/main" val="1383684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5171E-2B21-3211-A3A3-89C1439D051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2EC5519-2BF1-8F86-8AFE-F15B47EADFA5}"/>
              </a:ext>
            </a:extLst>
          </p:cNvPr>
          <p:cNvSpPr>
            <a:spLocks noGrp="1"/>
          </p:cNvSpPr>
          <p:nvPr>
            <p:ph type="dt" sz="half" idx="10"/>
          </p:nvPr>
        </p:nvSpPr>
        <p:spPr/>
        <p:txBody>
          <a:bodyPr/>
          <a:lstStyle/>
          <a:p>
            <a:pPr>
              <a:defRPr/>
            </a:pPr>
            <a:fld id="{899045AE-2C19-40B9-B3C3-BE3F81C28963}" type="datetime1">
              <a:rPr lang="en-US" smtClean="0"/>
              <a:t>6/9/2026</a:t>
            </a:fld>
            <a:endParaRPr lang="en-US" dirty="0"/>
          </a:p>
        </p:txBody>
      </p:sp>
      <p:sp>
        <p:nvSpPr>
          <p:cNvPr id="3" name="Slide Number Placeholder 2">
            <a:extLst>
              <a:ext uri="{FF2B5EF4-FFF2-40B4-BE49-F238E27FC236}">
                <a16:creationId xmlns:a16="http://schemas.microsoft.com/office/drawing/2014/main" id="{CE12D11A-DA22-70C3-E837-DD3E51CB2751}"/>
              </a:ext>
            </a:extLst>
          </p:cNvPr>
          <p:cNvSpPr>
            <a:spLocks noGrp="1"/>
          </p:cNvSpPr>
          <p:nvPr>
            <p:ph type="sldNum" sz="quarter" idx="12"/>
          </p:nvPr>
        </p:nvSpPr>
        <p:spPr/>
        <p:txBody>
          <a:bodyPr/>
          <a:lstStyle/>
          <a:p>
            <a:pPr>
              <a:defRPr/>
            </a:pPr>
            <a:fld id="{9C10EB89-1475-4332-AC66-2657F847E4F2}" type="slidenum">
              <a:rPr lang="en-US" smtClean="0"/>
              <a:pPr>
                <a:defRPr/>
              </a:pPr>
              <a:t>3</a:t>
            </a:fld>
            <a:endParaRPr lang="en-US" dirty="0"/>
          </a:p>
        </p:txBody>
      </p:sp>
      <p:sp>
        <p:nvSpPr>
          <p:cNvPr id="5" name="TextBox 4">
            <a:extLst>
              <a:ext uri="{FF2B5EF4-FFF2-40B4-BE49-F238E27FC236}">
                <a16:creationId xmlns:a16="http://schemas.microsoft.com/office/drawing/2014/main" id="{C1EAF326-3293-3B91-6FF2-A21EE02D3316}"/>
              </a:ext>
            </a:extLst>
          </p:cNvPr>
          <p:cNvSpPr txBox="1"/>
          <p:nvPr/>
        </p:nvSpPr>
        <p:spPr>
          <a:xfrm>
            <a:off x="457200" y="1295400"/>
            <a:ext cx="8229600" cy="4247317"/>
          </a:xfrm>
          <a:prstGeom prst="rect">
            <a:avLst/>
          </a:prstGeom>
          <a:noFill/>
        </p:spPr>
        <p:txBody>
          <a:bodyPr wrap="square" rtlCol="0">
            <a:spAutoFit/>
          </a:bodyPr>
          <a:lstStyle/>
          <a:p>
            <a:r>
              <a:rPr lang="en-US" b="1" dirty="0"/>
              <a:t>Current Maternal Health Work Across the Commonwealth</a:t>
            </a:r>
          </a:p>
          <a:p>
            <a:endParaRPr lang="en-US" b="1" dirty="0"/>
          </a:p>
          <a:p>
            <a:r>
              <a:rPr lang="en-US" dirty="0"/>
              <a:t>Gov. Shapiro’s 26-27 Budget proposed budget doubles down on investment, allocating an additional $7.5 million to support enhanced initiatives and infrastructure to improve care for mothers and babies.</a:t>
            </a:r>
          </a:p>
          <a:p>
            <a:endParaRPr lang="en-US" dirty="0"/>
          </a:p>
          <a:p>
            <a:r>
              <a:rPr lang="en-US" b="1" dirty="0"/>
              <a:t>Implementation of Women’s Services Program (DHS)</a:t>
            </a:r>
            <a:br>
              <a:rPr lang="en-US" b="1" dirty="0"/>
            </a:br>
            <a:r>
              <a:rPr lang="en-US" b="1" dirty="0"/>
              <a:t>Keystones of Health 1115 waivers</a:t>
            </a:r>
          </a:p>
          <a:p>
            <a:endParaRPr lang="en-US" b="1" dirty="0"/>
          </a:p>
          <a:p>
            <a:r>
              <a:rPr lang="en-US" b="1" dirty="0"/>
              <a:t>Expanding Access to Women’s Health Grant (PID)</a:t>
            </a:r>
          </a:p>
          <a:p>
            <a:endParaRPr lang="en-US" b="1" dirty="0"/>
          </a:p>
          <a:p>
            <a:r>
              <a:rPr lang="en-US" b="1" dirty="0"/>
              <a:t>HRSA Grant that Funds the PAC (DOH)</a:t>
            </a:r>
            <a:br>
              <a:rPr lang="en-US" b="1" dirty="0"/>
            </a:br>
            <a:r>
              <a:rPr lang="en-US" b="1" dirty="0"/>
              <a:t>SHIP on maternal health (DOH)</a:t>
            </a:r>
          </a:p>
          <a:p>
            <a:endParaRPr lang="en-US" b="1" dirty="0"/>
          </a:p>
          <a:p>
            <a:endParaRPr lang="en-US" dirty="0"/>
          </a:p>
        </p:txBody>
      </p:sp>
    </p:spTree>
    <p:extLst>
      <p:ext uri="{BB962C8B-B14F-4D97-AF65-F5344CB8AC3E}">
        <p14:creationId xmlns:p14="http://schemas.microsoft.com/office/powerpoint/2010/main" val="257355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1746D-AEE4-6CDB-7C1C-44E6C4DCAA7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AD422082-05B3-74B0-BFAF-E534C95B92E2}"/>
              </a:ext>
            </a:extLst>
          </p:cNvPr>
          <p:cNvSpPr>
            <a:spLocks noGrp="1"/>
          </p:cNvSpPr>
          <p:nvPr>
            <p:ph type="dt" sz="half" idx="10"/>
          </p:nvPr>
        </p:nvSpPr>
        <p:spPr/>
        <p:txBody>
          <a:bodyPr/>
          <a:lstStyle/>
          <a:p>
            <a:pPr>
              <a:defRPr/>
            </a:pPr>
            <a:fld id="{899045AE-2C19-40B9-B3C3-BE3F81C28963}" type="datetime1">
              <a:rPr lang="en-US" smtClean="0"/>
              <a:t>6/9/2026</a:t>
            </a:fld>
            <a:endParaRPr lang="en-US" dirty="0"/>
          </a:p>
        </p:txBody>
      </p:sp>
      <p:sp>
        <p:nvSpPr>
          <p:cNvPr id="3" name="Slide Number Placeholder 2">
            <a:extLst>
              <a:ext uri="{FF2B5EF4-FFF2-40B4-BE49-F238E27FC236}">
                <a16:creationId xmlns:a16="http://schemas.microsoft.com/office/drawing/2014/main" id="{B5BEAC46-E4C7-C0C2-4424-B7E93FD66C8A}"/>
              </a:ext>
            </a:extLst>
          </p:cNvPr>
          <p:cNvSpPr>
            <a:spLocks noGrp="1"/>
          </p:cNvSpPr>
          <p:nvPr>
            <p:ph type="sldNum" sz="quarter" idx="12"/>
          </p:nvPr>
        </p:nvSpPr>
        <p:spPr/>
        <p:txBody>
          <a:bodyPr/>
          <a:lstStyle/>
          <a:p>
            <a:pPr>
              <a:defRPr/>
            </a:pPr>
            <a:fld id="{9C10EB89-1475-4332-AC66-2657F847E4F2}" type="slidenum">
              <a:rPr lang="en-US" smtClean="0"/>
              <a:pPr>
                <a:defRPr/>
              </a:pPr>
              <a:t>4</a:t>
            </a:fld>
            <a:endParaRPr lang="en-US" dirty="0"/>
          </a:p>
        </p:txBody>
      </p:sp>
      <p:sp>
        <p:nvSpPr>
          <p:cNvPr id="5" name="TextBox 4">
            <a:extLst>
              <a:ext uri="{FF2B5EF4-FFF2-40B4-BE49-F238E27FC236}">
                <a16:creationId xmlns:a16="http://schemas.microsoft.com/office/drawing/2014/main" id="{3FCC92CA-11C2-A202-ED9E-BBB36C11472A}"/>
              </a:ext>
            </a:extLst>
          </p:cNvPr>
          <p:cNvSpPr txBox="1"/>
          <p:nvPr/>
        </p:nvSpPr>
        <p:spPr>
          <a:xfrm>
            <a:off x="457200" y="1295400"/>
            <a:ext cx="8229600" cy="6463308"/>
          </a:xfrm>
          <a:prstGeom prst="rect">
            <a:avLst/>
          </a:prstGeom>
          <a:noFill/>
        </p:spPr>
        <p:txBody>
          <a:bodyPr wrap="square" rtlCol="0">
            <a:spAutoFit/>
          </a:bodyPr>
          <a:lstStyle/>
          <a:p>
            <a:r>
              <a:rPr lang="en-US" b="1" dirty="0"/>
              <a:t>Perinatal </a:t>
            </a:r>
            <a:r>
              <a:rPr lang="en-US" b="1" dirty="0" err="1"/>
              <a:t>TiPS</a:t>
            </a:r>
            <a:r>
              <a:rPr lang="en-US" dirty="0"/>
              <a:t>: Increases access to perinatal psychiatry and addiction medicine specialists via over-the-phone, provider-to-provider consultation, leading to patient referrals and connections to resources.</a:t>
            </a:r>
          </a:p>
          <a:p>
            <a:r>
              <a:rPr lang="en-US" b="1" dirty="0"/>
              <a:t>Diversifying Doulas Initiative: </a:t>
            </a:r>
            <a:r>
              <a:rPr lang="en-US" dirty="0"/>
              <a:t>Provides doula trainings, specifically to people of color, and doula services to individuals living in Lancaster, Dauphin, and York counties.</a:t>
            </a:r>
          </a:p>
          <a:p>
            <a:r>
              <a:rPr lang="en-US" b="1" dirty="0"/>
              <a:t>Statewide Healthy Start Maternal Behavioral Health Initiative: </a:t>
            </a:r>
            <a:r>
              <a:rPr lang="en-US" dirty="0"/>
              <a:t>Expands mental and behavioral health services and programs at all six Pennsylvania Healthy Start sites, which led to increased postpartum depression screenings and connected mothers with needed mental health services.</a:t>
            </a:r>
          </a:p>
          <a:p>
            <a:r>
              <a:rPr lang="en-US" b="1" dirty="0"/>
              <a:t>Perinatal and Postpartum Education Campaign: </a:t>
            </a:r>
            <a:r>
              <a:rPr lang="en-US" dirty="0"/>
              <a:t>This multi-media education campaign, which ran from July 2025 through October 2025, brought awareness of Perinatal Mood and Anxiety Disorders (PMADs) and encouraged pregnant women and new mothers to seek support. </a:t>
            </a:r>
          </a:p>
          <a:p>
            <a:r>
              <a:rPr lang="en-US" b="1" dirty="0"/>
              <a:t>Birth Justice Philadelphia: </a:t>
            </a:r>
            <a:r>
              <a:rPr lang="en-US" dirty="0"/>
              <a:t>This initiative funded</a:t>
            </a:r>
            <a:r>
              <a:rPr lang="en-US" b="1" dirty="0"/>
              <a:t> </a:t>
            </a:r>
            <a:r>
              <a:rPr lang="en-US" dirty="0"/>
              <a:t>$30,000</a:t>
            </a:r>
            <a:r>
              <a:rPr lang="en-US" b="1" dirty="0"/>
              <a:t> </a:t>
            </a:r>
            <a:r>
              <a:rPr lang="en-US" dirty="0"/>
              <a:t>mini-grants to 10 community-based organizations working with the Philadelphia Department of Public Health to improve maternal health outcomes in Philadelphia.</a:t>
            </a:r>
          </a:p>
          <a:p>
            <a:endParaRPr lang="en-US" b="1" dirty="0"/>
          </a:p>
          <a:p>
            <a:endParaRPr lang="en-US" b="1" dirty="0"/>
          </a:p>
          <a:p>
            <a:endParaRPr lang="en-US" b="1" dirty="0"/>
          </a:p>
          <a:p>
            <a:endParaRPr lang="en-US" b="1" dirty="0"/>
          </a:p>
          <a:p>
            <a:endParaRPr lang="en-US" dirty="0"/>
          </a:p>
          <a:p>
            <a:endParaRPr lang="en-US" dirty="0"/>
          </a:p>
        </p:txBody>
      </p:sp>
    </p:spTree>
    <p:extLst>
      <p:ext uri="{BB962C8B-B14F-4D97-AF65-F5344CB8AC3E}">
        <p14:creationId xmlns:p14="http://schemas.microsoft.com/office/powerpoint/2010/main" val="939736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6A00D-B70D-BCA1-99DB-245B5E340645}"/>
              </a:ext>
            </a:extLst>
          </p:cNvPr>
          <p:cNvSpPr>
            <a:spLocks noGrp="1"/>
          </p:cNvSpPr>
          <p:nvPr>
            <p:ph type="dt" sz="half" idx="10"/>
          </p:nvPr>
        </p:nvSpPr>
        <p:spPr/>
        <p:txBody>
          <a:bodyPr/>
          <a:lstStyle/>
          <a:p>
            <a:pPr>
              <a:defRPr/>
            </a:pPr>
            <a:fld id="{899045AE-2C19-40B9-B3C3-BE3F81C28963}" type="datetime1">
              <a:rPr lang="en-US" smtClean="0"/>
              <a:t>6/9/2026</a:t>
            </a:fld>
            <a:endParaRPr lang="en-US" dirty="0"/>
          </a:p>
        </p:txBody>
      </p:sp>
      <p:sp>
        <p:nvSpPr>
          <p:cNvPr id="3" name="Slide Number Placeholder 2">
            <a:extLst>
              <a:ext uri="{FF2B5EF4-FFF2-40B4-BE49-F238E27FC236}">
                <a16:creationId xmlns:a16="http://schemas.microsoft.com/office/drawing/2014/main" id="{9EFCB7F8-2B6B-1BEC-4A7F-8FD8709C970B}"/>
              </a:ext>
            </a:extLst>
          </p:cNvPr>
          <p:cNvSpPr>
            <a:spLocks noGrp="1"/>
          </p:cNvSpPr>
          <p:nvPr>
            <p:ph type="sldNum" sz="quarter" idx="12"/>
          </p:nvPr>
        </p:nvSpPr>
        <p:spPr/>
        <p:txBody>
          <a:bodyPr/>
          <a:lstStyle/>
          <a:p>
            <a:pPr>
              <a:defRPr/>
            </a:pPr>
            <a:fld id="{9C10EB89-1475-4332-AC66-2657F847E4F2}" type="slidenum">
              <a:rPr lang="en-US" smtClean="0"/>
              <a:pPr>
                <a:defRPr/>
              </a:pPr>
              <a:t>5</a:t>
            </a:fld>
            <a:endParaRPr lang="en-US" dirty="0"/>
          </a:p>
        </p:txBody>
      </p:sp>
      <p:sp>
        <p:nvSpPr>
          <p:cNvPr id="4" name="TextBox 3">
            <a:extLst>
              <a:ext uri="{FF2B5EF4-FFF2-40B4-BE49-F238E27FC236}">
                <a16:creationId xmlns:a16="http://schemas.microsoft.com/office/drawing/2014/main" id="{10D6A70D-5982-0762-0C9B-581D6D5F109E}"/>
              </a:ext>
            </a:extLst>
          </p:cNvPr>
          <p:cNvSpPr txBox="1"/>
          <p:nvPr/>
        </p:nvSpPr>
        <p:spPr>
          <a:xfrm>
            <a:off x="457200" y="1342072"/>
            <a:ext cx="8229600" cy="4524315"/>
          </a:xfrm>
          <a:prstGeom prst="rect">
            <a:avLst/>
          </a:prstGeom>
          <a:noFill/>
        </p:spPr>
        <p:txBody>
          <a:bodyPr wrap="square" rtlCol="0">
            <a:spAutoFit/>
          </a:bodyPr>
          <a:lstStyle/>
          <a:p>
            <a:r>
              <a:rPr lang="en-US" sz="2000" b="1" dirty="0"/>
              <a:t>The State of Maternal Health in PA: What’s the latest?</a:t>
            </a:r>
          </a:p>
          <a:p>
            <a:endParaRPr lang="en-US" dirty="0"/>
          </a:p>
          <a:p>
            <a:pPr lvl="0" eaLnBrk="0" hangingPunct="0"/>
            <a:r>
              <a:rPr lang="en-US" dirty="0"/>
              <a:t>From the headlines:</a:t>
            </a:r>
            <a:br>
              <a:rPr lang="en-US" dirty="0"/>
            </a:br>
            <a:br>
              <a:rPr lang="en-US" altLang="en-US" b="1" dirty="0">
                <a:solidFill>
                  <a:srgbClr val="000000"/>
                </a:solidFill>
              </a:rPr>
            </a:br>
            <a:r>
              <a:rPr lang="en-US" altLang="en-US" b="1" i="1" u="sng" dirty="0">
                <a:hlinkClick r:id="rId3" tooltip="https://www.medpagetoday.com/opinion/second-opinions/121527?xid=nl_mpt_DHE_2026-06-01&amp;mh=ccf701db90839a6648648567748bc399&amp;zdee=gAAAAABo4RilTT0TgF4SW4C9MxtT5pmMoILYRDWuBDlMIOisGmrx-oh8clNzTYD2YSt7npv1RaLETGolSn42OBNIPC9WsiyWsw%3D%3D&amp;utm_source=Sailthru&amp;utm_medium=email&amp;utm_campaign=Daily%20Headlines%20Evening%20-%20Randomized%202026-06-01&amp;utm_term=NL_Daily_DHE_dual-gmail-definition">
                  <a:extLst>
                    <a:ext uri="{A12FA001-AC4F-418D-AE19-62706E023703}">
                      <ahyp:hlinkClr xmlns:ahyp="http://schemas.microsoft.com/office/drawing/2018/hyperlinkcolor" val="tx"/>
                    </a:ext>
                  </a:extLst>
                </a:hlinkClick>
              </a:rPr>
              <a:t>The Pro-Life Movement's Cruelty Problem</a:t>
            </a:r>
            <a:r>
              <a:rPr lang="en-US" altLang="en-US" b="1" i="1" u="sng" dirty="0"/>
              <a:t> </a:t>
            </a:r>
            <a:r>
              <a:rPr lang="en-US" altLang="en-US" dirty="0"/>
              <a:t>- Two proposed bills threaten to worsen pregnancy outcomes and increase intimate partner violence</a:t>
            </a:r>
            <a:br>
              <a:rPr lang="en-US" altLang="en-US" dirty="0"/>
            </a:br>
            <a:endParaRPr lang="en-US" altLang="en-US" dirty="0"/>
          </a:p>
          <a:p>
            <a:pPr lvl="0" eaLnBrk="0" hangingPunct="0"/>
            <a:r>
              <a:rPr lang="en-US" altLang="en-US" b="1" i="1" dirty="0">
                <a:hlinkClick r:id="rId4" tooltip="https://policycentermmh.org/medicaid-work-requirements-and-access-to-perinatal-care/">
                  <a:extLst>
                    <a:ext uri="{A12FA001-AC4F-418D-AE19-62706E023703}">
                      <ahyp:hlinkClr xmlns:ahyp="http://schemas.microsoft.com/office/drawing/2018/hyperlinkcolor" val="tx"/>
                    </a:ext>
                  </a:extLst>
                </a:hlinkClick>
              </a:rPr>
              <a:t>Medicaid Work Requirements and Access to Perinatal Care</a:t>
            </a:r>
            <a:br>
              <a:rPr lang="en-US" altLang="en-US" b="1" i="1" dirty="0"/>
            </a:br>
            <a:endParaRPr lang="en-US" altLang="en-US" dirty="0"/>
          </a:p>
          <a:p>
            <a:pPr lvl="0" eaLnBrk="0" hangingPunct="0"/>
            <a:r>
              <a:rPr lang="en-US" altLang="en-US" b="1" i="1" dirty="0">
                <a:hlinkClick r:id="rId5" tooltip="https://www.theskimm.com/health/melinda-french-gates-menopause-womens-health-interview">
                  <a:extLst>
                    <a:ext uri="{A12FA001-AC4F-418D-AE19-62706E023703}">
                      <ahyp:hlinkClr xmlns:ahyp="http://schemas.microsoft.com/office/drawing/2018/hyperlinkcolor" val="tx"/>
                    </a:ext>
                  </a:extLst>
                </a:hlinkClick>
              </a:rPr>
              <a:t>Melinda French Gates on Menopause, Midlife, and the $600 Million Push to Fix Women's Health</a:t>
            </a:r>
            <a:br>
              <a:rPr lang="en-US" altLang="en-US" b="1" i="1" dirty="0"/>
            </a:br>
            <a:endParaRPr lang="en-US" altLang="en-US" dirty="0"/>
          </a:p>
          <a:p>
            <a:pPr lvl="0" eaLnBrk="0" hangingPunct="0"/>
            <a:r>
              <a:rPr lang="en-US" altLang="en-US" b="1" i="1" dirty="0">
                <a:hlinkClick r:id="rId6" tooltip="https://www.nytimes.com/2026/06/04/science/embryos-gene-editing-crispr.html?unlocked_article_code=1.n1A.rmrg.qBCqkcRFLw_D&amp;smid=url-share">
                  <a:extLst>
                    <a:ext uri="{A12FA001-AC4F-418D-AE19-62706E023703}">
                      <ahyp:hlinkClr xmlns:ahyp="http://schemas.microsoft.com/office/drawing/2018/hyperlinkcolor" val="tx"/>
                    </a:ext>
                  </a:extLst>
                </a:hlinkClick>
              </a:rPr>
              <a:t>In a First, Scientists Precisely Edit Human Embryo Genes</a:t>
            </a:r>
            <a:endParaRPr lang="en-US" altLang="en-US" dirty="0"/>
          </a:p>
          <a:p>
            <a:endParaRPr lang="en-US" dirty="0"/>
          </a:p>
          <a:p>
            <a:endParaRPr lang="en-US" dirty="0"/>
          </a:p>
          <a:p>
            <a:endParaRPr lang="en-US" dirty="0"/>
          </a:p>
        </p:txBody>
      </p:sp>
    </p:spTree>
    <p:extLst>
      <p:ext uri="{BB962C8B-B14F-4D97-AF65-F5344CB8AC3E}">
        <p14:creationId xmlns:p14="http://schemas.microsoft.com/office/powerpoint/2010/main" val="15619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E7F72-3EB2-5E5E-37F8-DD00C401BDA2}"/>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ED6AC20-1BCB-EFFC-2194-2E8300E2E572}"/>
              </a:ext>
            </a:extLst>
          </p:cNvPr>
          <p:cNvSpPr>
            <a:spLocks noGrp="1"/>
          </p:cNvSpPr>
          <p:nvPr>
            <p:ph type="dt" sz="half" idx="10"/>
          </p:nvPr>
        </p:nvSpPr>
        <p:spPr/>
        <p:txBody>
          <a:bodyPr/>
          <a:lstStyle/>
          <a:p>
            <a:pPr>
              <a:defRPr/>
            </a:pPr>
            <a:fld id="{899045AE-2C19-40B9-B3C3-BE3F81C28963}" type="datetime1">
              <a:rPr lang="en-US" smtClean="0"/>
              <a:t>6/9/2026</a:t>
            </a:fld>
            <a:endParaRPr lang="en-US" dirty="0"/>
          </a:p>
        </p:txBody>
      </p:sp>
      <p:sp>
        <p:nvSpPr>
          <p:cNvPr id="3" name="Slide Number Placeholder 2">
            <a:extLst>
              <a:ext uri="{FF2B5EF4-FFF2-40B4-BE49-F238E27FC236}">
                <a16:creationId xmlns:a16="http://schemas.microsoft.com/office/drawing/2014/main" id="{27BDBA4E-6480-05F5-56F3-371ADC62D3C5}"/>
              </a:ext>
            </a:extLst>
          </p:cNvPr>
          <p:cNvSpPr>
            <a:spLocks noGrp="1"/>
          </p:cNvSpPr>
          <p:nvPr>
            <p:ph type="sldNum" sz="quarter" idx="12"/>
          </p:nvPr>
        </p:nvSpPr>
        <p:spPr/>
        <p:txBody>
          <a:bodyPr/>
          <a:lstStyle/>
          <a:p>
            <a:pPr>
              <a:defRPr/>
            </a:pPr>
            <a:fld id="{9C10EB89-1475-4332-AC66-2657F847E4F2}" type="slidenum">
              <a:rPr lang="en-US" smtClean="0"/>
              <a:pPr>
                <a:defRPr/>
              </a:pPr>
              <a:t>6</a:t>
            </a:fld>
            <a:endParaRPr lang="en-US" dirty="0"/>
          </a:p>
        </p:txBody>
      </p:sp>
      <p:sp>
        <p:nvSpPr>
          <p:cNvPr id="4" name="TextBox 3">
            <a:extLst>
              <a:ext uri="{FF2B5EF4-FFF2-40B4-BE49-F238E27FC236}">
                <a16:creationId xmlns:a16="http://schemas.microsoft.com/office/drawing/2014/main" id="{89B20BAC-2CB1-6024-6EE0-429DF8A7B312}"/>
              </a:ext>
            </a:extLst>
          </p:cNvPr>
          <p:cNvSpPr txBox="1"/>
          <p:nvPr/>
        </p:nvSpPr>
        <p:spPr>
          <a:xfrm>
            <a:off x="457200" y="1342072"/>
            <a:ext cx="8229600" cy="4832092"/>
          </a:xfrm>
          <a:prstGeom prst="rect">
            <a:avLst/>
          </a:prstGeom>
          <a:noFill/>
        </p:spPr>
        <p:txBody>
          <a:bodyPr wrap="square" rtlCol="0">
            <a:spAutoFit/>
          </a:bodyPr>
          <a:lstStyle/>
          <a:p>
            <a:r>
              <a:rPr lang="en-US" sz="2000" b="1" dirty="0"/>
              <a:t>The State of Maternal Health in PA: What’s the latest?</a:t>
            </a:r>
          </a:p>
          <a:p>
            <a:endParaRPr lang="en-US" dirty="0"/>
          </a:p>
          <a:p>
            <a:pPr lvl="0" eaLnBrk="0" hangingPunct="0"/>
            <a:r>
              <a:rPr lang="en-US" dirty="0"/>
              <a:t>From the headlines:</a:t>
            </a:r>
          </a:p>
          <a:p>
            <a:pPr lvl="0" eaLnBrk="0" hangingPunct="0"/>
            <a:endParaRPr lang="en-US" dirty="0"/>
          </a:p>
          <a:p>
            <a:pPr lvl="0" eaLnBrk="0" hangingPunct="0"/>
            <a:r>
              <a:rPr lang="en-US" b="1" i="1" u="sng" dirty="0"/>
              <a:t>HHS launches moms.gov</a:t>
            </a:r>
          </a:p>
          <a:p>
            <a:pPr lvl="0" eaLnBrk="0" hangingPunct="0"/>
            <a:endParaRPr lang="en-US" i="1" dirty="0"/>
          </a:p>
          <a:p>
            <a:pPr lvl="0" eaLnBrk="0" hangingPunct="0"/>
            <a:r>
              <a:rPr lang="en-US" b="1" i="1" u="sng" dirty="0"/>
              <a:t>PA AG files appeal to PA Supreme Court ruling on mifepristone</a:t>
            </a:r>
          </a:p>
          <a:p>
            <a:pPr lvl="0" eaLnBrk="0" hangingPunct="0"/>
            <a:br>
              <a:rPr lang="en-US" i="1" dirty="0"/>
            </a:br>
            <a:r>
              <a:rPr lang="en-US" b="1" i="1" u="sng" dirty="0"/>
              <a:t>Alabama woman forced to give birth on jail floor, suit says: ‘I have nightmares that we both died’</a:t>
            </a:r>
          </a:p>
          <a:p>
            <a:pPr lvl="0" eaLnBrk="0" hangingPunct="0"/>
            <a:endParaRPr lang="en-US" b="1" i="1" u="sng" dirty="0"/>
          </a:p>
          <a:p>
            <a:pPr eaLnBrk="0" hangingPunct="0"/>
            <a:r>
              <a:rPr lang="en-US" b="1" i="1" u="sng" dirty="0">
                <a:hlinkClick r:id="rId3">
                  <a:extLst>
                    <a:ext uri="{A12FA001-AC4F-418D-AE19-62706E023703}">
                      <ahyp:hlinkClr xmlns:ahyp="http://schemas.microsoft.com/office/drawing/2018/hyperlinkcolor" val="tx"/>
                    </a:ext>
                  </a:extLst>
                </a:hlinkClick>
              </a:rPr>
              <a:t>Dr. Oz says 1 in 3 Americans are ‘</a:t>
            </a:r>
            <a:r>
              <a:rPr lang="en-US" b="1" i="1" u="sng" dirty="0" err="1">
                <a:hlinkClick r:id="rId3">
                  <a:extLst>
                    <a:ext uri="{A12FA001-AC4F-418D-AE19-62706E023703}">
                      <ahyp:hlinkClr xmlns:ahyp="http://schemas.microsoft.com/office/drawing/2018/hyperlinkcolor" val="tx"/>
                    </a:ext>
                  </a:extLst>
                </a:hlinkClick>
              </a:rPr>
              <a:t>underbabied</a:t>
            </a:r>
            <a:r>
              <a:rPr lang="en-US" b="1" i="1" u="sng" dirty="0">
                <a:hlinkClick r:id="rId3">
                  <a:extLst>
                    <a:ext uri="{A12FA001-AC4F-418D-AE19-62706E023703}">
                      <ahyp:hlinkClr xmlns:ahyp="http://schemas.microsoft.com/office/drawing/2018/hyperlinkcolor" val="tx"/>
                    </a:ext>
                  </a:extLst>
                </a:hlinkClick>
              </a:rPr>
              <a:t>’</a:t>
            </a:r>
          </a:p>
          <a:p>
            <a:pPr lvl="0" eaLnBrk="0" hangingPunct="0"/>
            <a:br>
              <a:rPr lang="en-US" dirty="0"/>
            </a:br>
            <a:br>
              <a:rPr lang="en-US" altLang="en-US" b="1" dirty="0">
                <a:solidFill>
                  <a:srgbClr val="000000"/>
                </a:solidFill>
              </a:rPr>
            </a:br>
            <a:endParaRPr lang="en-US" dirty="0"/>
          </a:p>
          <a:p>
            <a:endParaRPr lang="en-US" dirty="0"/>
          </a:p>
          <a:p>
            <a:endParaRPr lang="en-US" dirty="0"/>
          </a:p>
        </p:txBody>
      </p:sp>
    </p:spTree>
    <p:extLst>
      <p:ext uri="{BB962C8B-B14F-4D97-AF65-F5344CB8AC3E}">
        <p14:creationId xmlns:p14="http://schemas.microsoft.com/office/powerpoint/2010/main" val="86996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43DF0-C470-A169-F2F6-0A081A648E6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B6DE3075-A031-C765-468B-FFB281D57217}"/>
              </a:ext>
            </a:extLst>
          </p:cNvPr>
          <p:cNvSpPr>
            <a:spLocks noGrp="1"/>
          </p:cNvSpPr>
          <p:nvPr>
            <p:ph type="dt" sz="half" idx="10"/>
          </p:nvPr>
        </p:nvSpPr>
        <p:spPr/>
        <p:txBody>
          <a:bodyPr/>
          <a:lstStyle/>
          <a:p>
            <a:pPr>
              <a:defRPr/>
            </a:pPr>
            <a:fld id="{899045AE-2C19-40B9-B3C3-BE3F81C28963}" type="datetime1">
              <a:rPr lang="en-US" smtClean="0"/>
              <a:t>6/9/2026</a:t>
            </a:fld>
            <a:endParaRPr lang="en-US" dirty="0"/>
          </a:p>
        </p:txBody>
      </p:sp>
      <p:sp>
        <p:nvSpPr>
          <p:cNvPr id="3" name="Slide Number Placeholder 2">
            <a:extLst>
              <a:ext uri="{FF2B5EF4-FFF2-40B4-BE49-F238E27FC236}">
                <a16:creationId xmlns:a16="http://schemas.microsoft.com/office/drawing/2014/main" id="{CB103F05-A7D8-A8B6-256C-95EEE03905AF}"/>
              </a:ext>
            </a:extLst>
          </p:cNvPr>
          <p:cNvSpPr>
            <a:spLocks noGrp="1"/>
          </p:cNvSpPr>
          <p:nvPr>
            <p:ph type="sldNum" sz="quarter" idx="12"/>
          </p:nvPr>
        </p:nvSpPr>
        <p:spPr/>
        <p:txBody>
          <a:bodyPr/>
          <a:lstStyle/>
          <a:p>
            <a:pPr>
              <a:defRPr/>
            </a:pPr>
            <a:fld id="{9C10EB89-1475-4332-AC66-2657F847E4F2}" type="slidenum">
              <a:rPr lang="en-US" smtClean="0"/>
              <a:pPr>
                <a:defRPr/>
              </a:pPr>
              <a:t>7</a:t>
            </a:fld>
            <a:endParaRPr lang="en-US" dirty="0"/>
          </a:p>
        </p:txBody>
      </p:sp>
      <p:sp>
        <p:nvSpPr>
          <p:cNvPr id="8" name="TextBox 7">
            <a:extLst>
              <a:ext uri="{FF2B5EF4-FFF2-40B4-BE49-F238E27FC236}">
                <a16:creationId xmlns:a16="http://schemas.microsoft.com/office/drawing/2014/main" id="{814884D8-9CC8-F2B1-AE5E-BF6EE2D1D2CD}"/>
              </a:ext>
            </a:extLst>
          </p:cNvPr>
          <p:cNvSpPr txBox="1"/>
          <p:nvPr/>
        </p:nvSpPr>
        <p:spPr>
          <a:xfrm>
            <a:off x="457200" y="838200"/>
            <a:ext cx="6553200" cy="3231654"/>
          </a:xfrm>
          <a:prstGeom prst="rect">
            <a:avLst/>
          </a:prstGeom>
          <a:noFill/>
        </p:spPr>
        <p:txBody>
          <a:bodyPr wrap="square">
            <a:spAutoFit/>
          </a:bodyPr>
          <a:lstStyle/>
          <a:p>
            <a:endParaRPr lang="en-US" sz="2000" b="1" dirty="0"/>
          </a:p>
          <a:p>
            <a:r>
              <a:rPr lang="en-US" sz="2000" b="1" dirty="0"/>
              <a:t>The State of Maternal Health in PA: What’s the latest?</a:t>
            </a:r>
          </a:p>
          <a:p>
            <a:endParaRPr lang="en-US" dirty="0"/>
          </a:p>
          <a:p>
            <a:pPr lvl="0" eaLnBrk="0" hangingPunct="0"/>
            <a:r>
              <a:rPr lang="en-US" dirty="0"/>
              <a:t>From the headlines:</a:t>
            </a:r>
          </a:p>
          <a:p>
            <a:pPr lvl="0" eaLnBrk="0" hangingPunct="0"/>
            <a:endParaRPr lang="en-US" dirty="0"/>
          </a:p>
          <a:p>
            <a:pPr lvl="0" eaLnBrk="0" hangingPunct="0"/>
            <a:r>
              <a:rPr lang="en-US" b="1" dirty="0"/>
              <a:t>“Pennsylvania supports its mothers with a 5-year maternal health strategic action plan,”  WVIA, May 2026</a:t>
            </a:r>
          </a:p>
          <a:p>
            <a:pPr lvl="0" eaLnBrk="0" hangingPunct="0"/>
            <a:endParaRPr lang="en-US" dirty="0"/>
          </a:p>
          <a:p>
            <a:pPr eaLnBrk="0" hangingPunct="0"/>
            <a:endParaRPr lang="en-US" b="1" dirty="0"/>
          </a:p>
          <a:p>
            <a:pPr lvl="0" eaLnBrk="0" hangingPunct="0"/>
            <a:endParaRPr lang="en-US" dirty="0"/>
          </a:p>
        </p:txBody>
      </p:sp>
      <p:pic>
        <p:nvPicPr>
          <p:cNvPr id="3076" name="Picture 4" descr="Shining star in hand drawn black line doodle style">
            <a:extLst>
              <a:ext uri="{FF2B5EF4-FFF2-40B4-BE49-F238E27FC236}">
                <a16:creationId xmlns:a16="http://schemas.microsoft.com/office/drawing/2014/main" id="{A182440C-1F89-B76A-8160-3D86D9043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00200"/>
            <a:ext cx="2124075" cy="1409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5B015E8-0AB5-5B06-BE3B-4CC91038973B}"/>
              </a:ext>
            </a:extLst>
          </p:cNvPr>
          <p:cNvSpPr txBox="1"/>
          <p:nvPr/>
        </p:nvSpPr>
        <p:spPr>
          <a:xfrm>
            <a:off x="5867400" y="1752600"/>
            <a:ext cx="1371600" cy="646331"/>
          </a:xfrm>
          <a:prstGeom prst="rect">
            <a:avLst/>
          </a:prstGeom>
          <a:noFill/>
        </p:spPr>
        <p:txBody>
          <a:bodyPr wrap="square" rtlCol="0">
            <a:spAutoFit/>
          </a:bodyPr>
          <a:lstStyle/>
          <a:p>
            <a:r>
              <a:rPr lang="en-US" b="1" dirty="0">
                <a:latin typeface="+mj-lt"/>
              </a:rPr>
              <a:t>Good news at last!</a:t>
            </a:r>
          </a:p>
        </p:txBody>
      </p:sp>
      <p:sp>
        <p:nvSpPr>
          <p:cNvPr id="10" name="TextBox 9">
            <a:extLst>
              <a:ext uri="{FF2B5EF4-FFF2-40B4-BE49-F238E27FC236}">
                <a16:creationId xmlns:a16="http://schemas.microsoft.com/office/drawing/2014/main" id="{7F55FCBE-AF43-EF16-6B60-9189DB3A3503}"/>
              </a:ext>
            </a:extLst>
          </p:cNvPr>
          <p:cNvSpPr txBox="1"/>
          <p:nvPr/>
        </p:nvSpPr>
        <p:spPr>
          <a:xfrm>
            <a:off x="457200" y="3352800"/>
            <a:ext cx="8077200" cy="2308324"/>
          </a:xfrm>
          <a:prstGeom prst="rect">
            <a:avLst/>
          </a:prstGeom>
          <a:noFill/>
        </p:spPr>
        <p:txBody>
          <a:bodyPr wrap="square" rtlCol="0">
            <a:spAutoFit/>
          </a:bodyPr>
          <a:lstStyle/>
          <a:p>
            <a:pPr eaLnBrk="0" hangingPunct="0"/>
            <a:r>
              <a:rPr lang="en-US" dirty="0"/>
              <a:t>“</a:t>
            </a:r>
            <a:r>
              <a:rPr lang="en-US" b="1" dirty="0"/>
              <a:t>Inside the Shapiro administration’s ‘absolutely ambitious’ plan to prevent maternal deaths,” Spotlight PA, April 2026</a:t>
            </a:r>
          </a:p>
          <a:p>
            <a:pPr eaLnBrk="0" hangingPunct="0"/>
            <a:endParaRPr lang="en-US" b="1" dirty="0"/>
          </a:p>
          <a:p>
            <a:pPr eaLnBrk="0" hangingPunct="0"/>
            <a:r>
              <a:rPr lang="en-US" b="1" dirty="0"/>
              <a:t>“Combating stubbornly high Black maternal mortality with ‘Justice and Joy’ in Pa.,” Pennsylvania Capital-Star, April 2-26</a:t>
            </a:r>
            <a:br>
              <a:rPr lang="en-US" b="1" dirty="0"/>
            </a:br>
            <a:endParaRPr lang="en-US" b="1" dirty="0"/>
          </a:p>
          <a:p>
            <a:pPr eaLnBrk="0" hangingPunct="0"/>
            <a:r>
              <a:rPr lang="en-US" b="1" dirty="0"/>
              <a:t>“UPMC expands women’s mental health services,” Fox 43, June 2026</a:t>
            </a:r>
          </a:p>
          <a:p>
            <a:endParaRPr lang="en-US" dirty="0"/>
          </a:p>
        </p:txBody>
      </p:sp>
    </p:spTree>
    <p:extLst>
      <p:ext uri="{BB962C8B-B14F-4D97-AF65-F5344CB8AC3E}">
        <p14:creationId xmlns:p14="http://schemas.microsoft.com/office/powerpoint/2010/main" val="209699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841C92D-91BA-BDDA-2A6D-83BBAE5420DC}"/>
              </a:ext>
            </a:extLst>
          </p:cNvPr>
          <p:cNvSpPr>
            <a:spLocks noGrp="1"/>
          </p:cNvSpPr>
          <p:nvPr>
            <p:ph type="dt" sz="half" idx="10"/>
          </p:nvPr>
        </p:nvSpPr>
        <p:spPr>
          <a:xfrm>
            <a:off x="457200" y="6096000"/>
            <a:ext cx="2133600" cy="384175"/>
          </a:xfrm>
        </p:spPr>
        <p:txBody>
          <a:bodyPr anchor="ctr">
            <a:normAutofit/>
          </a:bodyPr>
          <a:lstStyle/>
          <a:p>
            <a:pPr>
              <a:spcAft>
                <a:spcPts val="600"/>
              </a:spcAft>
              <a:defRPr/>
            </a:pPr>
            <a:fld id="{93560E47-ADE0-4457-8144-78E9C645F93A}" type="datetime1">
              <a:rPr lang="en-US" smtClean="0"/>
              <a:pPr>
                <a:spcAft>
                  <a:spcPts val="600"/>
                </a:spcAft>
                <a:defRPr/>
              </a:pPr>
              <a:t>6/3/2026</a:t>
            </a:fld>
            <a:endParaRPr lang="en-US"/>
          </a:p>
        </p:txBody>
      </p:sp>
      <p:sp>
        <p:nvSpPr>
          <p:cNvPr id="4" name="Slide Number Placeholder 3">
            <a:extLst>
              <a:ext uri="{FF2B5EF4-FFF2-40B4-BE49-F238E27FC236}">
                <a16:creationId xmlns:a16="http://schemas.microsoft.com/office/drawing/2014/main" id="{8B43D48D-00C9-BB57-B85F-C645CF806A66}"/>
              </a:ext>
            </a:extLst>
          </p:cNvPr>
          <p:cNvSpPr>
            <a:spLocks noGrp="1"/>
          </p:cNvSpPr>
          <p:nvPr>
            <p:ph type="sldNum" sz="quarter" idx="12"/>
          </p:nvPr>
        </p:nvSpPr>
        <p:spPr>
          <a:xfrm>
            <a:off x="7620000" y="6096000"/>
            <a:ext cx="1066800" cy="381000"/>
          </a:xfrm>
        </p:spPr>
        <p:txBody>
          <a:bodyPr vert="horz" wrap="square" lIns="91440" tIns="45720" rIns="91440" bIns="45720" numCol="1" anchor="ctr" anchorCtr="0" compatLnSpc="1">
            <a:prstTxWarp prst="textNoShape">
              <a:avLst/>
            </a:prstTxWarp>
            <a:normAutofit/>
          </a:bodyPr>
          <a:lstStyle/>
          <a:p>
            <a:pPr>
              <a:spcAft>
                <a:spcPts val="600"/>
              </a:spcAft>
              <a:defRPr/>
            </a:pPr>
            <a:fld id="{9C10EB89-1475-4332-AC66-2657F847E4F2}" type="slidenum">
              <a:rPr lang="en-US" smtClean="0"/>
              <a:pPr>
                <a:spcAft>
                  <a:spcPts val="600"/>
                </a:spcAft>
                <a:defRPr/>
              </a:pPr>
              <a:t>8</a:t>
            </a:fld>
            <a:endParaRPr lang="en-US"/>
          </a:p>
        </p:txBody>
      </p:sp>
      <p:pic>
        <p:nvPicPr>
          <p:cNvPr id="8" name="Picture 7">
            <a:extLst>
              <a:ext uri="{FF2B5EF4-FFF2-40B4-BE49-F238E27FC236}">
                <a16:creationId xmlns:a16="http://schemas.microsoft.com/office/drawing/2014/main" id="{FE74425F-7EFC-81FC-202A-A58FB06D9051}"/>
              </a:ext>
            </a:extLst>
          </p:cNvPr>
          <p:cNvPicPr>
            <a:picLocks noChangeAspect="1"/>
          </p:cNvPicPr>
          <p:nvPr/>
        </p:nvPicPr>
        <p:blipFill>
          <a:blip r:embed="rId3"/>
          <a:stretch>
            <a:fillRect/>
          </a:stretch>
        </p:blipFill>
        <p:spPr>
          <a:xfrm>
            <a:off x="457200" y="1935670"/>
            <a:ext cx="8153400" cy="3139059"/>
          </a:xfrm>
          <a:prstGeom prst="rect">
            <a:avLst/>
          </a:prstGeom>
          <a:noFill/>
        </p:spPr>
      </p:pic>
    </p:spTree>
    <p:extLst>
      <p:ext uri="{BB962C8B-B14F-4D97-AF65-F5344CB8AC3E}">
        <p14:creationId xmlns:p14="http://schemas.microsoft.com/office/powerpoint/2010/main" val="782849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88D71F-FADC-F0B3-D9B5-F5F7B0D4DBE8}"/>
              </a:ext>
            </a:extLst>
          </p:cNvPr>
          <p:cNvSpPr>
            <a:spLocks noGrp="1"/>
          </p:cNvSpPr>
          <p:nvPr>
            <p:ph type="sldNum" sz="quarter" idx="12"/>
          </p:nvPr>
        </p:nvSpPr>
        <p:spPr/>
        <p:txBody>
          <a:bodyPr/>
          <a:lstStyle/>
          <a:p>
            <a:pPr>
              <a:defRPr/>
            </a:pPr>
            <a:fld id="{9C10EB89-1475-4332-AC66-2657F847E4F2}" type="slidenum">
              <a:rPr lang="en-US" smtClean="0"/>
              <a:pPr>
                <a:defRPr/>
              </a:pPr>
              <a:t>9</a:t>
            </a:fld>
            <a:endParaRPr lang="en-US" dirty="0"/>
          </a:p>
        </p:txBody>
      </p:sp>
      <p:sp>
        <p:nvSpPr>
          <p:cNvPr id="5" name="Date Placeholder 4">
            <a:extLst>
              <a:ext uri="{FF2B5EF4-FFF2-40B4-BE49-F238E27FC236}">
                <a16:creationId xmlns:a16="http://schemas.microsoft.com/office/drawing/2014/main" id="{70D1E25E-39E0-43E4-FDF4-F6D66B48A6B6}"/>
              </a:ext>
            </a:extLst>
          </p:cNvPr>
          <p:cNvSpPr>
            <a:spLocks noGrp="1"/>
          </p:cNvSpPr>
          <p:nvPr>
            <p:ph type="dt" sz="half" idx="10"/>
          </p:nvPr>
        </p:nvSpPr>
        <p:spPr/>
        <p:txBody>
          <a:bodyPr/>
          <a:lstStyle/>
          <a:p>
            <a:pPr>
              <a:defRPr/>
            </a:pPr>
            <a:fld id="{93560E47-ADE0-4457-8144-78E9C645F93A}" type="datetime1">
              <a:rPr lang="en-US" smtClean="0"/>
              <a:pPr>
                <a:defRPr/>
              </a:pPr>
              <a:t>6/5/2026</a:t>
            </a:fld>
            <a:endParaRPr lang="en-US" dirty="0"/>
          </a:p>
        </p:txBody>
      </p:sp>
      <p:sp>
        <p:nvSpPr>
          <p:cNvPr id="3" name="Text Placeholder 6">
            <a:extLst>
              <a:ext uri="{FF2B5EF4-FFF2-40B4-BE49-F238E27FC236}">
                <a16:creationId xmlns:a16="http://schemas.microsoft.com/office/drawing/2014/main" id="{E3C0C524-C668-1BB4-6712-7F06E29D2D99}"/>
              </a:ext>
            </a:extLst>
          </p:cNvPr>
          <p:cNvSpPr txBox="1">
            <a:spLocks/>
          </p:cNvSpPr>
          <p:nvPr/>
        </p:nvSpPr>
        <p:spPr>
          <a:xfrm>
            <a:off x="683287" y="1635661"/>
            <a:ext cx="7698714" cy="4384139"/>
          </a:xfrm>
          <a:prstGeom prst="rect">
            <a:avLst/>
          </a:prstGeom>
        </p:spPr>
        <p:txBody>
          <a:bodyPr/>
          <a:lst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a:lstStyle>
          <a:p>
            <a:r>
              <a:rPr lang="en-US" sz="2200" b="1" kern="0" dirty="0"/>
              <a:t>Project team included participants from: </a:t>
            </a:r>
          </a:p>
          <a:p>
            <a:r>
              <a:rPr lang="en-US" sz="2200" kern="0" dirty="0"/>
              <a:t>Department of Health</a:t>
            </a:r>
          </a:p>
          <a:p>
            <a:r>
              <a:rPr lang="en-US" sz="2200" kern="0" dirty="0"/>
              <a:t>Department of Human Services</a:t>
            </a:r>
          </a:p>
          <a:p>
            <a:r>
              <a:rPr lang="en-US" sz="2200" kern="0" dirty="0"/>
              <a:t>Department of Drug and Alcohol Programs </a:t>
            </a:r>
          </a:p>
          <a:p>
            <a:r>
              <a:rPr lang="en-US" sz="2200" kern="0" dirty="0"/>
              <a:t>Pennsylvania Insurance Department</a:t>
            </a:r>
          </a:p>
          <a:p>
            <a:r>
              <a:rPr lang="en-US" sz="2200" b="1" kern="0" dirty="0"/>
              <a:t>Team tasked with:</a:t>
            </a:r>
          </a:p>
          <a:p>
            <a:r>
              <a:rPr lang="en-US" sz="2200" kern="0" dirty="0"/>
              <a:t>Reviewing data</a:t>
            </a:r>
          </a:p>
          <a:p>
            <a:r>
              <a:rPr lang="en-US" sz="2200" kern="0" dirty="0"/>
              <a:t>Gathering information from listening sessions and survey</a:t>
            </a:r>
          </a:p>
          <a:p>
            <a:r>
              <a:rPr lang="en-US" sz="2200" kern="0" dirty="0"/>
              <a:t>Identifying current initiatives to expand upon</a:t>
            </a:r>
          </a:p>
        </p:txBody>
      </p:sp>
    </p:spTree>
    <p:extLst>
      <p:ext uri="{BB962C8B-B14F-4D97-AF65-F5344CB8AC3E}">
        <p14:creationId xmlns:p14="http://schemas.microsoft.com/office/powerpoint/2010/main" val="2790623398"/>
      </p:ext>
    </p:extLst>
  </p:cSld>
  <p:clrMapOvr>
    <a:masterClrMapping/>
  </p:clrMapOvr>
</p:sld>
</file>

<file path=ppt/theme/theme1.xml><?xml version="1.0" encoding="utf-8"?>
<a:theme xmlns:a="http://schemas.openxmlformats.org/drawingml/2006/main" name="DHS PowerPoint Template 3a_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Garamond"/>
        <a:ea typeface=""/>
        <a:cs typeface=""/>
      </a:majorFont>
      <a:minorFont>
        <a:latin typeface="Plus Jakart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fda230-91ed-48c7-8057-db1f8eac4c92" xsi:nil="true"/>
    <lcf76f155ced4ddcb4097134ff3c332f xmlns="df8990c6-abbf-442e-a1c0-77bf0285365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3241E373346749824B30A497D7B102" ma:contentTypeVersion="18" ma:contentTypeDescription="Create a new document." ma:contentTypeScope="" ma:versionID="4d46c3b933872abb1ceb3f3ed1d635b4">
  <xsd:schema xmlns:xsd="http://www.w3.org/2001/XMLSchema" xmlns:xs="http://www.w3.org/2001/XMLSchema" xmlns:p="http://schemas.microsoft.com/office/2006/metadata/properties" xmlns:ns2="df8990c6-abbf-442e-a1c0-77bf0285365d" xmlns:ns3="33fda230-91ed-48c7-8057-db1f8eac4c92" targetNamespace="http://schemas.microsoft.com/office/2006/metadata/properties" ma:root="true" ma:fieldsID="31d4c8f6b1e491e546b6d6d19c09612f" ns2:_="" ns3:_="">
    <xsd:import namespace="df8990c6-abbf-442e-a1c0-77bf0285365d"/>
    <xsd:import namespace="33fda230-91ed-48c7-8057-db1f8eac4c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8990c6-abbf-442e-a1c0-77bf02853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bb81dbe-ece4-41b8-9e0a-74c8543bf0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fda230-91ed-48c7-8057-db1f8eac4c9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b61b929-4969-465c-9f26-cf149c35fea4}" ma:internalName="TaxCatchAll" ma:showField="CatchAllData" ma:web="33fda230-91ed-48c7-8057-db1f8eac4c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BA848C-A734-4C9F-BD8E-EFA4E720C3A1}">
  <ds:schemaRefs>
    <ds:schemaRef ds:uri="http://schemas.microsoft.com/office/2006/metadata/properties"/>
    <ds:schemaRef ds:uri="http://purl.org/dc/elements/1.1/"/>
    <ds:schemaRef ds:uri="770f0c30-53da-4e98-a44e-3c5b3d589c9b"/>
    <ds:schemaRef ds:uri="http://purl.org/dc/terms/"/>
    <ds:schemaRef ds:uri="http://schemas.openxmlformats.org/package/2006/metadata/core-properties"/>
    <ds:schemaRef ds:uri="http://purl.org/dc/dcmitype/"/>
    <ds:schemaRef ds:uri="http://schemas.microsoft.com/office/infopath/2007/PartnerControls"/>
    <ds:schemaRef ds:uri="7cd242a0-7c97-423e-ae7b-3a9a5575794e"/>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000B083E-104C-4B0D-BEB3-0D14485E08B4}"/>
</file>

<file path=customXml/itemProps3.xml><?xml version="1.0" encoding="utf-8"?>
<ds:datastoreItem xmlns:ds="http://schemas.openxmlformats.org/officeDocument/2006/customXml" ds:itemID="{704858CA-D409-4C66-B93A-304F99EB0B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DHS PowerPoint Template 3</Template>
  <TotalTime>28112</TotalTime>
  <Words>4997</Words>
  <Application>Microsoft Office PowerPoint</Application>
  <PresentationFormat>On-screen Show (4:3)</PresentationFormat>
  <Paragraphs>405</Paragraphs>
  <Slides>28</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MS PGothic</vt:lpstr>
      <vt:lpstr>Amasis MT Pro</vt:lpstr>
      <vt:lpstr>Aptos</vt:lpstr>
      <vt:lpstr>Arial</vt:lpstr>
      <vt:lpstr>Calibri</vt:lpstr>
      <vt:lpstr>Courier New</vt:lpstr>
      <vt:lpstr>Georgia</vt:lpstr>
      <vt:lpstr>Plus Jakarta Sans</vt:lpstr>
      <vt:lpstr>Plus Jakarta Sans SemiBold</vt:lpstr>
      <vt:lpstr>System Font Regular</vt:lpstr>
      <vt:lpstr>Tahoma</vt:lpstr>
      <vt:lpstr>Verdana</vt:lpstr>
      <vt:lpstr>DHS PowerPoint Template 3a_v2</vt:lpstr>
      <vt:lpstr> Pennsylvania's Maternal Health Strategic Action Plan: Implementation through Action  Presented to 2026 Northeast Regional Maternal Health Coalition Seminar  June 11, 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Priorities</vt:lpstr>
      <vt:lpstr>Plan: Vision and Mission</vt:lpstr>
      <vt:lpstr>PowerPoint Presentation</vt:lpstr>
      <vt:lpstr>PowerPoint Presentation</vt:lpstr>
      <vt:lpstr>PowerPoint Presentation</vt:lpstr>
      <vt:lpstr>PowerPoint Presentation</vt:lpstr>
      <vt:lpstr>Action Plan –  Perinatal Action Collaborative (PAC)</vt:lpstr>
      <vt:lpstr>Action Plan –  Perinatal Action Collaborative (PAC)</vt:lpstr>
      <vt:lpstr>Action Plan –  Perinatal Action Collaborative (PAC)</vt:lpstr>
      <vt:lpstr>Action Plan –  Perinatal Action Collaborative (PAC)</vt:lpstr>
      <vt:lpstr>Action Plan –  Perinatal Action Collaborative (PAC)</vt:lpstr>
      <vt:lpstr>Action Plan –  Perinatal Action Collaborative (PAC)</vt:lpstr>
      <vt:lpstr>Other MCH Projects – Promising Maternal Health Initiatives </vt:lpstr>
      <vt:lpstr>Other MCH Projects – Promising Maternal Health Initiatives </vt:lpstr>
      <vt:lpstr>Other MCH Projects – Promising Maternal Health Initiatives </vt:lpstr>
      <vt:lpstr>More from the Perinatal Action Collaborative: Events Calendar</vt:lpstr>
      <vt:lpstr>PowerPoint Presentation</vt:lpstr>
      <vt:lpstr>PowerPoint Presentation</vt:lpstr>
    </vt:vector>
  </TitlesOfParts>
  <Company>Pennsylvania 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Gantz, Alison</dc:creator>
  <cp:lastModifiedBy>Goulet, Sara</cp:lastModifiedBy>
  <cp:revision>5</cp:revision>
  <cp:lastPrinted>2026-06-09T18:05:28Z</cp:lastPrinted>
  <dcterms:created xsi:type="dcterms:W3CDTF">2016-10-03T12:59:24Z</dcterms:created>
  <dcterms:modified xsi:type="dcterms:W3CDTF">2026-06-09T18:22:19Z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0x0101008D3241E373346749824B30A497D7B102</vt:lpwstr>
  </property>
  <property fmtid="{D5CDD505-2E9C-101B-9397-08002B2CF9AE}" pid="3" name="MediaServiceImageTags">
    <vt:lpwstr/>
  </property>
</Properties>
</file>