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1408" r:id="rId4"/>
    <p:sldId id="260" r:id="rId5"/>
    <p:sldId id="261" r:id="rId6"/>
    <p:sldId id="1443" r:id="rId7"/>
    <p:sldId id="259" r:id="rId8"/>
    <p:sldId id="262" r:id="rId9"/>
    <p:sldId id="1441" r:id="rId10"/>
    <p:sldId id="1442" r:id="rId11"/>
    <p:sldId id="263" r:id="rId12"/>
    <p:sldId id="265" r:id="rId13"/>
    <p:sldId id="267" r:id="rId14"/>
    <p:sldId id="268" r:id="rId15"/>
    <p:sldId id="269" r:id="rId16"/>
    <p:sldId id="270" r:id="rId17"/>
    <p:sldId id="271" r:id="rId18"/>
    <p:sldId id="272" r:id="rId19"/>
    <p:sldId id="273" r:id="rId20"/>
    <p:sldId id="274" r:id="rId21"/>
    <p:sldId id="275" r:id="rId22"/>
    <p:sldId id="277" r:id="rId23"/>
    <p:sldId id="276" r:id="rId24"/>
    <p:sldId id="278" r:id="rId25"/>
    <p:sldId id="279" r:id="rId26"/>
    <p:sldId id="280" r:id="rId27"/>
    <p:sldId id="1445" r:id="rId28"/>
    <p:sldId id="282" r:id="rId29"/>
    <p:sldId id="283" r:id="rId30"/>
    <p:sldId id="1440" r:id="rId31"/>
    <p:sldId id="285" r:id="rId32"/>
    <p:sldId id="1404" r:id="rId33"/>
    <p:sldId id="1403" r:id="rId34"/>
    <p:sldId id="1405" r:id="rId35"/>
    <p:sldId id="1406" r:id="rId36"/>
    <p:sldId id="422" r:id="rId37"/>
    <p:sldId id="1446" r:id="rId38"/>
    <p:sldId id="1380" r:id="rId3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A708A3-B6A1-3F10-E1D0-C4F7CD41F22F}" name="Ritika Baweja" initials="RB" userId="50fac0c595bf0b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5781"/>
  </p:normalViewPr>
  <p:slideViewPr>
    <p:cSldViewPr snapToGrid="0" snapToObjects="1">
      <p:cViewPr varScale="1">
        <p:scale>
          <a:sx n="124" d="100"/>
          <a:sy n="124" d="100"/>
        </p:scale>
        <p:origin x="176"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5" Type="http://schemas.openxmlformats.org/officeDocument/2006/relationships/image" Target="../media/image13.sv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hyperlink" Target="mailto:Perinatal_TiPS@pennstatehealth.psu.edu" TargetMode="External"/><Relationship Id="rId1" Type="http://schemas.openxmlformats.org/officeDocument/2006/relationships/hyperlink" Target="mailto:rbaweja1@pennstatehealth.psu.edu" TargetMode="External"/><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5" Type="http://schemas.openxmlformats.org/officeDocument/2006/relationships/image" Target="../media/image13.sv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hyperlink" Target="mailto:rbaweja1@pennstatehealth.psu.edu" TargetMode="External"/><Relationship Id="rId1" Type="http://schemas.openxmlformats.org/officeDocument/2006/relationships/image" Target="../media/image28.svg"/><Relationship Id="rId4" Type="http://schemas.openxmlformats.org/officeDocument/2006/relationships/hyperlink" Target="mailto:Perinatal_TiPS@pennstatehealth.psu.edu"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87A66-5C59-45B3-A72A-CDE4A3A80E80}" type="doc">
      <dgm:prSet loTypeId="urn:microsoft.com/office/officeart/2016/7/layout/BasicLinearProcessNumbered" loCatId="process" qsTypeId="urn:microsoft.com/office/officeart/2005/8/quickstyle/simple5" qsCatId="simple" csTypeId="urn:microsoft.com/office/officeart/2005/8/colors/colorful4" csCatId="colorful" phldr="1"/>
      <dgm:spPr/>
      <dgm:t>
        <a:bodyPr/>
        <a:lstStyle/>
        <a:p>
          <a:endParaRPr lang="en-US"/>
        </a:p>
      </dgm:t>
    </dgm:pt>
    <dgm:pt modelId="{A630B82C-3DB6-4926-BB43-8D40393CAACC}">
      <dgm:prSet/>
      <dgm:spPr/>
      <dgm:t>
        <a:bodyPr/>
        <a:lstStyle/>
        <a:p>
          <a:pPr algn="ctr"/>
          <a:r>
            <a:rPr lang="en-US" dirty="0"/>
            <a:t> Recognize the importance of treating mental health and substance use disorders in pregnancy and postpartum period.</a:t>
          </a:r>
        </a:p>
      </dgm:t>
    </dgm:pt>
    <dgm:pt modelId="{B3BE3D71-0130-4F19-B07B-C8E001B3D314}" type="parTrans" cxnId="{4B276075-E0BF-4B7A-A5E5-2CD056ECB474}">
      <dgm:prSet/>
      <dgm:spPr/>
      <dgm:t>
        <a:bodyPr/>
        <a:lstStyle/>
        <a:p>
          <a:endParaRPr lang="en-US"/>
        </a:p>
      </dgm:t>
    </dgm:pt>
    <dgm:pt modelId="{840E9032-592A-4B97-889A-2763A7AC2A4E}" type="sibTrans" cxnId="{4B276075-E0BF-4B7A-A5E5-2CD056ECB474}">
      <dgm:prSet phldrT="1" phldr="0"/>
      <dgm:spPr/>
      <dgm:t>
        <a:bodyPr/>
        <a:lstStyle/>
        <a:p>
          <a:r>
            <a:rPr lang="en-US"/>
            <a:t>1</a:t>
          </a:r>
        </a:p>
      </dgm:t>
    </dgm:pt>
    <dgm:pt modelId="{069F888D-CB1F-4439-8F01-62631BC70D36}">
      <dgm:prSet/>
      <dgm:spPr/>
      <dgm:t>
        <a:bodyPr/>
        <a:lstStyle/>
        <a:p>
          <a:pPr algn="ctr"/>
          <a:r>
            <a:rPr lang="en-US" dirty="0"/>
            <a:t>Understand principles and resources when approaching mental health care in perinatal period.</a:t>
          </a:r>
        </a:p>
      </dgm:t>
    </dgm:pt>
    <dgm:pt modelId="{4BA4000E-CEAF-4EEC-BD01-726E4895C411}" type="parTrans" cxnId="{C36A45FC-AB28-4B2E-A1A2-2320D71040A8}">
      <dgm:prSet/>
      <dgm:spPr/>
      <dgm:t>
        <a:bodyPr/>
        <a:lstStyle/>
        <a:p>
          <a:endParaRPr lang="en-US"/>
        </a:p>
      </dgm:t>
    </dgm:pt>
    <dgm:pt modelId="{9BF5E887-84D9-4F41-B2B4-F4B14DF07D25}" type="sibTrans" cxnId="{C36A45FC-AB28-4B2E-A1A2-2320D71040A8}">
      <dgm:prSet phldrT="2" phldr="0"/>
      <dgm:spPr/>
      <dgm:t>
        <a:bodyPr/>
        <a:lstStyle/>
        <a:p>
          <a:r>
            <a:rPr lang="en-US"/>
            <a:t>2</a:t>
          </a:r>
          <a:endParaRPr lang="en-US" dirty="0"/>
        </a:p>
      </dgm:t>
    </dgm:pt>
    <dgm:pt modelId="{06EBE4D0-5CE7-4A18-8EC7-DDEB5CB32DF2}">
      <dgm:prSet/>
      <dgm:spPr/>
      <dgm:t>
        <a:bodyPr/>
        <a:lstStyle/>
        <a:p>
          <a:pPr algn="ctr"/>
          <a:r>
            <a:rPr lang="en-US" dirty="0"/>
            <a:t>Learn about some common myths in mental health in perinatal population.</a:t>
          </a:r>
        </a:p>
      </dgm:t>
    </dgm:pt>
    <dgm:pt modelId="{11F1BCB2-A2E5-4437-8983-2E6AAE1AA4B9}" type="parTrans" cxnId="{EFEAF80B-7956-442D-BC3E-304BD219ADA1}">
      <dgm:prSet/>
      <dgm:spPr/>
      <dgm:t>
        <a:bodyPr/>
        <a:lstStyle/>
        <a:p>
          <a:endParaRPr lang="en-US"/>
        </a:p>
      </dgm:t>
    </dgm:pt>
    <dgm:pt modelId="{85F39F66-F7AE-4311-B88F-8F9A844C2B15}" type="sibTrans" cxnId="{EFEAF80B-7956-442D-BC3E-304BD219ADA1}">
      <dgm:prSet phldrT="3" phldr="0"/>
      <dgm:spPr/>
      <dgm:t>
        <a:bodyPr/>
        <a:lstStyle/>
        <a:p>
          <a:r>
            <a:rPr lang="en-US"/>
            <a:t>3</a:t>
          </a:r>
        </a:p>
      </dgm:t>
    </dgm:pt>
    <dgm:pt modelId="{BAAF42CE-9D84-49CC-B311-4359E7436577}" type="pres">
      <dgm:prSet presAssocID="{47887A66-5C59-45B3-A72A-CDE4A3A80E80}" presName="Name0" presStyleCnt="0">
        <dgm:presLayoutVars>
          <dgm:animLvl val="lvl"/>
          <dgm:resizeHandles val="exact"/>
        </dgm:presLayoutVars>
      </dgm:prSet>
      <dgm:spPr/>
    </dgm:pt>
    <dgm:pt modelId="{BD126F96-54F6-4B1C-A33A-EE5683F3250E}" type="pres">
      <dgm:prSet presAssocID="{A630B82C-3DB6-4926-BB43-8D40393CAACC}" presName="compositeNode" presStyleCnt="0">
        <dgm:presLayoutVars>
          <dgm:bulletEnabled val="1"/>
        </dgm:presLayoutVars>
      </dgm:prSet>
      <dgm:spPr/>
    </dgm:pt>
    <dgm:pt modelId="{DBF58A2B-B9A3-4B95-A64C-6DD59C803CB9}" type="pres">
      <dgm:prSet presAssocID="{A630B82C-3DB6-4926-BB43-8D40393CAACC}" presName="bgRect" presStyleLbl="bgAccFollowNode1" presStyleIdx="0" presStyleCnt="3"/>
      <dgm:spPr/>
    </dgm:pt>
    <dgm:pt modelId="{1A16C171-3992-48F8-B63D-022C48E4C6D2}" type="pres">
      <dgm:prSet presAssocID="{840E9032-592A-4B97-889A-2763A7AC2A4E}" presName="sibTransNodeCircle" presStyleLbl="alignNode1" presStyleIdx="0" presStyleCnt="6">
        <dgm:presLayoutVars>
          <dgm:chMax val="0"/>
          <dgm:bulletEnabled/>
        </dgm:presLayoutVars>
      </dgm:prSet>
      <dgm:spPr/>
    </dgm:pt>
    <dgm:pt modelId="{92534031-CA57-46AB-8FA1-3FED0C28D3BE}" type="pres">
      <dgm:prSet presAssocID="{A630B82C-3DB6-4926-BB43-8D40393CAACC}" presName="bottomLine" presStyleLbl="alignNode1" presStyleIdx="1" presStyleCnt="6">
        <dgm:presLayoutVars/>
      </dgm:prSet>
      <dgm:spPr/>
    </dgm:pt>
    <dgm:pt modelId="{052BBEE6-0E4E-4145-9D2B-DE0CE549B537}" type="pres">
      <dgm:prSet presAssocID="{A630B82C-3DB6-4926-BB43-8D40393CAACC}" presName="nodeText" presStyleLbl="bgAccFollowNode1" presStyleIdx="0" presStyleCnt="3">
        <dgm:presLayoutVars>
          <dgm:bulletEnabled val="1"/>
        </dgm:presLayoutVars>
      </dgm:prSet>
      <dgm:spPr/>
    </dgm:pt>
    <dgm:pt modelId="{70B0379C-506A-45EB-B6B0-BBBDE04D6EF8}" type="pres">
      <dgm:prSet presAssocID="{840E9032-592A-4B97-889A-2763A7AC2A4E}" presName="sibTrans" presStyleCnt="0"/>
      <dgm:spPr/>
    </dgm:pt>
    <dgm:pt modelId="{8133E30D-C530-42AE-A903-CC3536E0F801}" type="pres">
      <dgm:prSet presAssocID="{069F888D-CB1F-4439-8F01-62631BC70D36}" presName="compositeNode" presStyleCnt="0">
        <dgm:presLayoutVars>
          <dgm:bulletEnabled val="1"/>
        </dgm:presLayoutVars>
      </dgm:prSet>
      <dgm:spPr/>
    </dgm:pt>
    <dgm:pt modelId="{1AA725EC-9301-48FB-8570-D5C885FAA7EA}" type="pres">
      <dgm:prSet presAssocID="{069F888D-CB1F-4439-8F01-62631BC70D36}" presName="bgRect" presStyleLbl="bgAccFollowNode1" presStyleIdx="1" presStyleCnt="3"/>
      <dgm:spPr/>
    </dgm:pt>
    <dgm:pt modelId="{ED83A01A-EA3A-451E-9A40-0BB85B542890}" type="pres">
      <dgm:prSet presAssocID="{9BF5E887-84D9-4F41-B2B4-F4B14DF07D25}" presName="sibTransNodeCircle" presStyleLbl="alignNode1" presStyleIdx="2" presStyleCnt="6">
        <dgm:presLayoutVars>
          <dgm:chMax val="0"/>
          <dgm:bulletEnabled/>
        </dgm:presLayoutVars>
      </dgm:prSet>
      <dgm:spPr/>
    </dgm:pt>
    <dgm:pt modelId="{7E79E1F3-8EF1-41EF-996D-9D06C64F941D}" type="pres">
      <dgm:prSet presAssocID="{069F888D-CB1F-4439-8F01-62631BC70D36}" presName="bottomLine" presStyleLbl="alignNode1" presStyleIdx="3" presStyleCnt="6">
        <dgm:presLayoutVars/>
      </dgm:prSet>
      <dgm:spPr/>
    </dgm:pt>
    <dgm:pt modelId="{84F25949-4D51-4B6E-8116-0D4A9E7CFCEE}" type="pres">
      <dgm:prSet presAssocID="{069F888D-CB1F-4439-8F01-62631BC70D36}" presName="nodeText" presStyleLbl="bgAccFollowNode1" presStyleIdx="1" presStyleCnt="3">
        <dgm:presLayoutVars>
          <dgm:bulletEnabled val="1"/>
        </dgm:presLayoutVars>
      </dgm:prSet>
      <dgm:spPr/>
    </dgm:pt>
    <dgm:pt modelId="{7C49E15C-8858-4C1E-A1C6-74245E85A5B3}" type="pres">
      <dgm:prSet presAssocID="{9BF5E887-84D9-4F41-B2B4-F4B14DF07D25}" presName="sibTrans" presStyleCnt="0"/>
      <dgm:spPr/>
    </dgm:pt>
    <dgm:pt modelId="{E009E714-94CE-4F38-B3E4-574F9C890014}" type="pres">
      <dgm:prSet presAssocID="{06EBE4D0-5CE7-4A18-8EC7-DDEB5CB32DF2}" presName="compositeNode" presStyleCnt="0">
        <dgm:presLayoutVars>
          <dgm:bulletEnabled val="1"/>
        </dgm:presLayoutVars>
      </dgm:prSet>
      <dgm:spPr/>
    </dgm:pt>
    <dgm:pt modelId="{2DD6B40C-E10B-41C4-8AEE-B8318E52F537}" type="pres">
      <dgm:prSet presAssocID="{06EBE4D0-5CE7-4A18-8EC7-DDEB5CB32DF2}" presName="bgRect" presStyleLbl="bgAccFollowNode1" presStyleIdx="2" presStyleCnt="3"/>
      <dgm:spPr/>
    </dgm:pt>
    <dgm:pt modelId="{B710EFE3-9AAC-4C0A-BA94-88C94DB27130}" type="pres">
      <dgm:prSet presAssocID="{85F39F66-F7AE-4311-B88F-8F9A844C2B15}" presName="sibTransNodeCircle" presStyleLbl="alignNode1" presStyleIdx="4" presStyleCnt="6">
        <dgm:presLayoutVars>
          <dgm:chMax val="0"/>
          <dgm:bulletEnabled/>
        </dgm:presLayoutVars>
      </dgm:prSet>
      <dgm:spPr/>
    </dgm:pt>
    <dgm:pt modelId="{F0718866-C380-400B-A830-0E4F2CFAFCA5}" type="pres">
      <dgm:prSet presAssocID="{06EBE4D0-5CE7-4A18-8EC7-DDEB5CB32DF2}" presName="bottomLine" presStyleLbl="alignNode1" presStyleIdx="5" presStyleCnt="6">
        <dgm:presLayoutVars/>
      </dgm:prSet>
      <dgm:spPr/>
    </dgm:pt>
    <dgm:pt modelId="{A1D577F9-167B-4EC9-8E4E-A381FD5A40A6}" type="pres">
      <dgm:prSet presAssocID="{06EBE4D0-5CE7-4A18-8EC7-DDEB5CB32DF2}" presName="nodeText" presStyleLbl="bgAccFollowNode1" presStyleIdx="2" presStyleCnt="3">
        <dgm:presLayoutVars>
          <dgm:bulletEnabled val="1"/>
        </dgm:presLayoutVars>
      </dgm:prSet>
      <dgm:spPr/>
    </dgm:pt>
  </dgm:ptLst>
  <dgm:cxnLst>
    <dgm:cxn modelId="{20FFF609-43A1-4124-897C-6251A9C0CB15}" type="presOf" srcId="{85F39F66-F7AE-4311-B88F-8F9A844C2B15}" destId="{B710EFE3-9AAC-4C0A-BA94-88C94DB27130}" srcOrd="0" destOrd="0" presId="urn:microsoft.com/office/officeart/2016/7/layout/BasicLinearProcessNumbered"/>
    <dgm:cxn modelId="{EFEAF80B-7956-442D-BC3E-304BD219ADA1}" srcId="{47887A66-5C59-45B3-A72A-CDE4A3A80E80}" destId="{06EBE4D0-5CE7-4A18-8EC7-DDEB5CB32DF2}" srcOrd="2" destOrd="0" parTransId="{11F1BCB2-A2E5-4437-8983-2E6AAE1AA4B9}" sibTransId="{85F39F66-F7AE-4311-B88F-8F9A844C2B15}"/>
    <dgm:cxn modelId="{2AA2681D-FF0B-48F9-84B4-B7238389DF01}" type="presOf" srcId="{840E9032-592A-4B97-889A-2763A7AC2A4E}" destId="{1A16C171-3992-48F8-B63D-022C48E4C6D2}" srcOrd="0" destOrd="0" presId="urn:microsoft.com/office/officeart/2016/7/layout/BasicLinearProcessNumbered"/>
    <dgm:cxn modelId="{D73A0136-9143-4925-AFA0-3968BD28FA71}" type="presOf" srcId="{A630B82C-3DB6-4926-BB43-8D40393CAACC}" destId="{DBF58A2B-B9A3-4B95-A64C-6DD59C803CB9}" srcOrd="0" destOrd="0" presId="urn:microsoft.com/office/officeart/2016/7/layout/BasicLinearProcessNumbered"/>
    <dgm:cxn modelId="{4B276075-E0BF-4B7A-A5E5-2CD056ECB474}" srcId="{47887A66-5C59-45B3-A72A-CDE4A3A80E80}" destId="{A630B82C-3DB6-4926-BB43-8D40393CAACC}" srcOrd="0" destOrd="0" parTransId="{B3BE3D71-0130-4F19-B07B-C8E001B3D314}" sibTransId="{840E9032-592A-4B97-889A-2763A7AC2A4E}"/>
    <dgm:cxn modelId="{33EFCD89-B4CF-4EF3-9197-E3C9DB6505F2}" type="presOf" srcId="{A630B82C-3DB6-4926-BB43-8D40393CAACC}" destId="{052BBEE6-0E4E-4145-9D2B-DE0CE549B537}" srcOrd="1" destOrd="0" presId="urn:microsoft.com/office/officeart/2016/7/layout/BasicLinearProcessNumbered"/>
    <dgm:cxn modelId="{B4E5D099-3415-4622-9BA6-322496F6C95D}" type="presOf" srcId="{069F888D-CB1F-4439-8F01-62631BC70D36}" destId="{1AA725EC-9301-48FB-8570-D5C885FAA7EA}" srcOrd="0" destOrd="0" presId="urn:microsoft.com/office/officeart/2016/7/layout/BasicLinearProcessNumbered"/>
    <dgm:cxn modelId="{C2F19CB0-027E-4DA8-8FDA-66E866C23767}" type="presOf" srcId="{9BF5E887-84D9-4F41-B2B4-F4B14DF07D25}" destId="{ED83A01A-EA3A-451E-9A40-0BB85B542890}" srcOrd="0" destOrd="0" presId="urn:microsoft.com/office/officeart/2016/7/layout/BasicLinearProcessNumbered"/>
    <dgm:cxn modelId="{5473ADBA-DD1A-4435-A96C-3DD9411E3B4F}" type="presOf" srcId="{06EBE4D0-5CE7-4A18-8EC7-DDEB5CB32DF2}" destId="{2DD6B40C-E10B-41C4-8AEE-B8318E52F537}" srcOrd="0" destOrd="0" presId="urn:microsoft.com/office/officeart/2016/7/layout/BasicLinearProcessNumbered"/>
    <dgm:cxn modelId="{A3F9BDC7-9530-4537-B67B-B81E9DB7339E}" type="presOf" srcId="{069F888D-CB1F-4439-8F01-62631BC70D36}" destId="{84F25949-4D51-4B6E-8116-0D4A9E7CFCEE}" srcOrd="1" destOrd="0" presId="urn:microsoft.com/office/officeart/2016/7/layout/BasicLinearProcessNumbered"/>
    <dgm:cxn modelId="{C2E622EA-108B-474F-ADD1-ED2636CEE9C1}" type="presOf" srcId="{06EBE4D0-5CE7-4A18-8EC7-DDEB5CB32DF2}" destId="{A1D577F9-167B-4EC9-8E4E-A381FD5A40A6}" srcOrd="1" destOrd="0" presId="urn:microsoft.com/office/officeart/2016/7/layout/BasicLinearProcessNumbered"/>
    <dgm:cxn modelId="{55F1F5F6-D00E-4829-BC88-DB64DBFC8487}" type="presOf" srcId="{47887A66-5C59-45B3-A72A-CDE4A3A80E80}" destId="{BAAF42CE-9D84-49CC-B311-4359E7436577}" srcOrd="0" destOrd="0" presId="urn:microsoft.com/office/officeart/2016/7/layout/BasicLinearProcessNumbered"/>
    <dgm:cxn modelId="{C36A45FC-AB28-4B2E-A1A2-2320D71040A8}" srcId="{47887A66-5C59-45B3-A72A-CDE4A3A80E80}" destId="{069F888D-CB1F-4439-8F01-62631BC70D36}" srcOrd="1" destOrd="0" parTransId="{4BA4000E-CEAF-4EEC-BD01-726E4895C411}" sibTransId="{9BF5E887-84D9-4F41-B2B4-F4B14DF07D25}"/>
    <dgm:cxn modelId="{869EB170-CC78-45E1-A057-25C923CD22B2}" type="presParOf" srcId="{BAAF42CE-9D84-49CC-B311-4359E7436577}" destId="{BD126F96-54F6-4B1C-A33A-EE5683F3250E}" srcOrd="0" destOrd="0" presId="urn:microsoft.com/office/officeart/2016/7/layout/BasicLinearProcessNumbered"/>
    <dgm:cxn modelId="{B29A61AF-6420-4B41-B71A-CE3FC2F8ED68}" type="presParOf" srcId="{BD126F96-54F6-4B1C-A33A-EE5683F3250E}" destId="{DBF58A2B-B9A3-4B95-A64C-6DD59C803CB9}" srcOrd="0" destOrd="0" presId="urn:microsoft.com/office/officeart/2016/7/layout/BasicLinearProcessNumbered"/>
    <dgm:cxn modelId="{226C447C-1F90-4E5A-9473-84A1FA345D85}" type="presParOf" srcId="{BD126F96-54F6-4B1C-A33A-EE5683F3250E}" destId="{1A16C171-3992-48F8-B63D-022C48E4C6D2}" srcOrd="1" destOrd="0" presId="urn:microsoft.com/office/officeart/2016/7/layout/BasicLinearProcessNumbered"/>
    <dgm:cxn modelId="{7B971AB8-0FDA-4D06-9DCF-97B02AD14AA0}" type="presParOf" srcId="{BD126F96-54F6-4B1C-A33A-EE5683F3250E}" destId="{92534031-CA57-46AB-8FA1-3FED0C28D3BE}" srcOrd="2" destOrd="0" presId="urn:microsoft.com/office/officeart/2016/7/layout/BasicLinearProcessNumbered"/>
    <dgm:cxn modelId="{24A17332-7249-418B-94D1-7DF843E3CD2E}" type="presParOf" srcId="{BD126F96-54F6-4B1C-A33A-EE5683F3250E}" destId="{052BBEE6-0E4E-4145-9D2B-DE0CE549B537}" srcOrd="3" destOrd="0" presId="urn:microsoft.com/office/officeart/2016/7/layout/BasicLinearProcessNumbered"/>
    <dgm:cxn modelId="{3CD06A82-674D-45DE-8834-B835D1FB33F7}" type="presParOf" srcId="{BAAF42CE-9D84-49CC-B311-4359E7436577}" destId="{70B0379C-506A-45EB-B6B0-BBBDE04D6EF8}" srcOrd="1" destOrd="0" presId="urn:microsoft.com/office/officeart/2016/7/layout/BasicLinearProcessNumbered"/>
    <dgm:cxn modelId="{C2779BE3-5997-43B3-922E-7C378802F4AC}" type="presParOf" srcId="{BAAF42CE-9D84-49CC-B311-4359E7436577}" destId="{8133E30D-C530-42AE-A903-CC3536E0F801}" srcOrd="2" destOrd="0" presId="urn:microsoft.com/office/officeart/2016/7/layout/BasicLinearProcessNumbered"/>
    <dgm:cxn modelId="{0D71417B-9280-42EE-912A-2A578A918A23}" type="presParOf" srcId="{8133E30D-C530-42AE-A903-CC3536E0F801}" destId="{1AA725EC-9301-48FB-8570-D5C885FAA7EA}" srcOrd="0" destOrd="0" presId="urn:microsoft.com/office/officeart/2016/7/layout/BasicLinearProcessNumbered"/>
    <dgm:cxn modelId="{965F5F08-0424-4E0D-BA44-20A794E75043}" type="presParOf" srcId="{8133E30D-C530-42AE-A903-CC3536E0F801}" destId="{ED83A01A-EA3A-451E-9A40-0BB85B542890}" srcOrd="1" destOrd="0" presId="urn:microsoft.com/office/officeart/2016/7/layout/BasicLinearProcessNumbered"/>
    <dgm:cxn modelId="{F9AFA96B-B9F3-43D7-BD82-09395D949CCA}" type="presParOf" srcId="{8133E30D-C530-42AE-A903-CC3536E0F801}" destId="{7E79E1F3-8EF1-41EF-996D-9D06C64F941D}" srcOrd="2" destOrd="0" presId="urn:microsoft.com/office/officeart/2016/7/layout/BasicLinearProcessNumbered"/>
    <dgm:cxn modelId="{B9C34D54-235D-4CAE-9ADF-85CB888E5A7D}" type="presParOf" srcId="{8133E30D-C530-42AE-A903-CC3536E0F801}" destId="{84F25949-4D51-4B6E-8116-0D4A9E7CFCEE}" srcOrd="3" destOrd="0" presId="urn:microsoft.com/office/officeart/2016/7/layout/BasicLinearProcessNumbered"/>
    <dgm:cxn modelId="{87CA4F45-DDBB-4EEC-BB67-B74A538E4BD2}" type="presParOf" srcId="{BAAF42CE-9D84-49CC-B311-4359E7436577}" destId="{7C49E15C-8858-4C1E-A1C6-74245E85A5B3}" srcOrd="3" destOrd="0" presId="urn:microsoft.com/office/officeart/2016/7/layout/BasicLinearProcessNumbered"/>
    <dgm:cxn modelId="{C68B04F3-6AA0-40F3-9F7B-7B58AD612D39}" type="presParOf" srcId="{BAAF42CE-9D84-49CC-B311-4359E7436577}" destId="{E009E714-94CE-4F38-B3E4-574F9C890014}" srcOrd="4" destOrd="0" presId="urn:microsoft.com/office/officeart/2016/7/layout/BasicLinearProcessNumbered"/>
    <dgm:cxn modelId="{3EB60C38-1A1E-490E-8673-3CD6127B0FE2}" type="presParOf" srcId="{E009E714-94CE-4F38-B3E4-574F9C890014}" destId="{2DD6B40C-E10B-41C4-8AEE-B8318E52F537}" srcOrd="0" destOrd="0" presId="urn:microsoft.com/office/officeart/2016/7/layout/BasicLinearProcessNumbered"/>
    <dgm:cxn modelId="{59AB2CE3-E771-4E46-A1FF-7B0F14A59369}" type="presParOf" srcId="{E009E714-94CE-4F38-B3E4-574F9C890014}" destId="{B710EFE3-9AAC-4C0A-BA94-88C94DB27130}" srcOrd="1" destOrd="0" presId="urn:microsoft.com/office/officeart/2016/7/layout/BasicLinearProcessNumbered"/>
    <dgm:cxn modelId="{81A6AEA5-531A-4D9F-BBC1-67B6088649CC}" type="presParOf" srcId="{E009E714-94CE-4F38-B3E4-574F9C890014}" destId="{F0718866-C380-400B-A830-0E4F2CFAFCA5}" srcOrd="2" destOrd="0" presId="urn:microsoft.com/office/officeart/2016/7/layout/BasicLinearProcessNumbered"/>
    <dgm:cxn modelId="{8660F60F-204A-4919-87DE-A24CD95031DC}" type="presParOf" srcId="{E009E714-94CE-4F38-B3E4-574F9C890014}" destId="{A1D577F9-167B-4EC9-8E4E-A381FD5A40A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EACD94-9BB1-4E95-BDCA-D77D86B680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7B8A3F0-D005-45C6-98B8-B84816B5EF8E}">
      <dgm:prSet/>
      <dgm:spPr/>
      <dgm:t>
        <a:bodyPr/>
        <a:lstStyle/>
        <a:p>
          <a:r>
            <a:rPr lang="en-US" dirty="0">
              <a:latin typeface="Arial" panose="020B0604020202020204" pitchFamily="34" charset="0"/>
              <a:cs typeface="Arial" panose="020B0604020202020204" pitchFamily="34" charset="0"/>
            </a:rPr>
            <a:t>Provider-to Provider Telephonic Consultations </a:t>
          </a:r>
        </a:p>
      </dgm:t>
    </dgm:pt>
    <dgm:pt modelId="{CECD7FB9-3382-468A-A03E-CC305388C013}" type="parTrans" cxnId="{0ACAD764-3CDA-464D-96EE-F673BE92FFC0}">
      <dgm:prSet/>
      <dgm:spPr/>
      <dgm:t>
        <a:bodyPr/>
        <a:lstStyle/>
        <a:p>
          <a:endParaRPr lang="en-US"/>
        </a:p>
      </dgm:t>
    </dgm:pt>
    <dgm:pt modelId="{CD2C9940-A833-4934-A3BC-AE308430A649}" type="sibTrans" cxnId="{0ACAD764-3CDA-464D-96EE-F673BE92FFC0}">
      <dgm:prSet/>
      <dgm:spPr/>
      <dgm:t>
        <a:bodyPr/>
        <a:lstStyle/>
        <a:p>
          <a:endParaRPr lang="en-US"/>
        </a:p>
      </dgm:t>
    </dgm:pt>
    <dgm:pt modelId="{30891EEF-941E-4974-B1B7-3BC350992A7B}">
      <dgm:prSet/>
      <dgm:spPr/>
      <dgm:t>
        <a:bodyPr/>
        <a:lstStyle/>
        <a:p>
          <a:r>
            <a:rPr lang="en-US" dirty="0">
              <a:latin typeface="Arial" panose="020B0604020202020204" pitchFamily="34" charset="0"/>
              <a:cs typeface="Arial" panose="020B0604020202020204" pitchFamily="34" charset="0"/>
            </a:rPr>
            <a:t>Patient-Facing Consultations (billed through insurance)</a:t>
          </a:r>
        </a:p>
      </dgm:t>
    </dgm:pt>
    <dgm:pt modelId="{B0763B4B-D06F-47FE-8D65-0EEA66F5852D}" type="parTrans" cxnId="{01C0DBC1-E5B2-443E-B9CD-DA2A1E757BBE}">
      <dgm:prSet/>
      <dgm:spPr/>
      <dgm:t>
        <a:bodyPr/>
        <a:lstStyle/>
        <a:p>
          <a:endParaRPr lang="en-US"/>
        </a:p>
      </dgm:t>
    </dgm:pt>
    <dgm:pt modelId="{D0B5B7F6-A3AC-48AE-B29B-45458FDA3053}" type="sibTrans" cxnId="{01C0DBC1-E5B2-443E-B9CD-DA2A1E757BBE}">
      <dgm:prSet/>
      <dgm:spPr/>
      <dgm:t>
        <a:bodyPr/>
        <a:lstStyle/>
        <a:p>
          <a:endParaRPr lang="en-US"/>
        </a:p>
      </dgm:t>
    </dgm:pt>
    <dgm:pt modelId="{80B84C55-59CE-45BD-8F25-5E4F5345C26B}">
      <dgm:prSet/>
      <dgm:spPr/>
      <dgm:t>
        <a:bodyPr/>
        <a:lstStyle/>
        <a:p>
          <a:r>
            <a:rPr lang="en-US" dirty="0">
              <a:latin typeface="Arial" panose="020B0604020202020204" pitchFamily="34" charset="0"/>
              <a:cs typeface="Arial" panose="020B0604020202020204" pitchFamily="34" charset="0"/>
            </a:rPr>
            <a:t>Care Coordination </a:t>
          </a:r>
        </a:p>
      </dgm:t>
    </dgm:pt>
    <dgm:pt modelId="{44869781-0285-422C-8660-01DCA17764C2}" type="parTrans" cxnId="{8C524859-F594-45A1-B57E-7371E56D181B}">
      <dgm:prSet/>
      <dgm:spPr/>
      <dgm:t>
        <a:bodyPr/>
        <a:lstStyle/>
        <a:p>
          <a:endParaRPr lang="en-US"/>
        </a:p>
      </dgm:t>
    </dgm:pt>
    <dgm:pt modelId="{BFAB506F-31B6-4D09-A22F-83147D5E0F29}" type="sibTrans" cxnId="{8C524859-F594-45A1-B57E-7371E56D181B}">
      <dgm:prSet/>
      <dgm:spPr/>
      <dgm:t>
        <a:bodyPr/>
        <a:lstStyle/>
        <a:p>
          <a:endParaRPr lang="en-US"/>
        </a:p>
      </dgm:t>
    </dgm:pt>
    <dgm:pt modelId="{8A7E1018-6466-4D70-82B0-62AEA4E4AB61}">
      <dgm:prSet/>
      <dgm:spPr/>
      <dgm:t>
        <a:bodyPr/>
        <a:lstStyle/>
        <a:p>
          <a:r>
            <a:rPr lang="en-US" dirty="0">
              <a:latin typeface="Arial" panose="020B0604020202020204" pitchFamily="34" charset="0"/>
              <a:cs typeface="Arial" panose="020B0604020202020204" pitchFamily="34" charset="0"/>
            </a:rPr>
            <a:t>Therapy Services (billed through insurance)</a:t>
          </a:r>
        </a:p>
      </dgm:t>
    </dgm:pt>
    <dgm:pt modelId="{0400C4BE-D1E2-4395-93B3-7194E19B2E6E}" type="parTrans" cxnId="{77C24496-69DD-492C-809B-5D11EA4EEF96}">
      <dgm:prSet/>
      <dgm:spPr/>
      <dgm:t>
        <a:bodyPr/>
        <a:lstStyle/>
        <a:p>
          <a:endParaRPr lang="en-US"/>
        </a:p>
      </dgm:t>
    </dgm:pt>
    <dgm:pt modelId="{CD5B7CF6-E010-4E1F-B6AB-835FCA4A1996}" type="sibTrans" cxnId="{77C24496-69DD-492C-809B-5D11EA4EEF96}">
      <dgm:prSet/>
      <dgm:spPr/>
      <dgm:t>
        <a:bodyPr/>
        <a:lstStyle/>
        <a:p>
          <a:endParaRPr lang="en-US"/>
        </a:p>
      </dgm:t>
    </dgm:pt>
    <dgm:pt modelId="{8F18B56B-9001-49B7-A7DF-368293E35BDB}">
      <dgm:prSet/>
      <dgm:spPr/>
      <dgm:t>
        <a:bodyPr/>
        <a:lstStyle/>
        <a:p>
          <a:r>
            <a:rPr lang="en-US" dirty="0">
              <a:latin typeface="Arial" panose="020B0604020202020204" pitchFamily="34" charset="0"/>
              <a:cs typeface="Arial" panose="020B0604020202020204" pitchFamily="34" charset="0"/>
            </a:rPr>
            <a:t>Educational Initiatives</a:t>
          </a:r>
        </a:p>
      </dgm:t>
    </dgm:pt>
    <dgm:pt modelId="{7870EF5A-5ED3-4897-B83D-5B94DB09EEA1}" type="parTrans" cxnId="{822820C2-BD79-4576-91AF-8EA2BDCFD46D}">
      <dgm:prSet/>
      <dgm:spPr/>
      <dgm:t>
        <a:bodyPr/>
        <a:lstStyle/>
        <a:p>
          <a:endParaRPr lang="en-US"/>
        </a:p>
      </dgm:t>
    </dgm:pt>
    <dgm:pt modelId="{CF3FCDA6-FF05-4628-9A36-DAC22F7226C0}" type="sibTrans" cxnId="{822820C2-BD79-4576-91AF-8EA2BDCFD46D}">
      <dgm:prSet/>
      <dgm:spPr/>
      <dgm:t>
        <a:bodyPr/>
        <a:lstStyle/>
        <a:p>
          <a:endParaRPr lang="en-US"/>
        </a:p>
      </dgm:t>
    </dgm:pt>
    <dgm:pt modelId="{B00A000B-83D8-4719-A12A-467756820FE2}" type="pres">
      <dgm:prSet presAssocID="{54EACD94-9BB1-4E95-BDCA-D77D86B680D6}" presName="root" presStyleCnt="0">
        <dgm:presLayoutVars>
          <dgm:dir/>
          <dgm:resizeHandles val="exact"/>
        </dgm:presLayoutVars>
      </dgm:prSet>
      <dgm:spPr/>
    </dgm:pt>
    <dgm:pt modelId="{92640299-4EF1-4778-A944-37DE05B1C43A}" type="pres">
      <dgm:prSet presAssocID="{37B8A3F0-D005-45C6-98B8-B84816B5EF8E}" presName="compNode" presStyleCnt="0"/>
      <dgm:spPr/>
    </dgm:pt>
    <dgm:pt modelId="{53B8C48F-C349-4B21-B7B9-D5AF7A504701}" type="pres">
      <dgm:prSet presAssocID="{37B8A3F0-D005-45C6-98B8-B84816B5EF8E}" presName="bgRect" presStyleLbl="bgShp" presStyleIdx="0" presStyleCnt="5"/>
      <dgm:spPr/>
    </dgm:pt>
    <dgm:pt modelId="{9D20C98D-6BC7-45B1-98F8-BFD4DC72A8B4}" type="pres">
      <dgm:prSet presAssocID="{37B8A3F0-D005-45C6-98B8-B84816B5EF8E}"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Speaker Phone"/>
        </a:ext>
      </dgm:extLst>
    </dgm:pt>
    <dgm:pt modelId="{C73B87C4-63C3-470F-AFB7-2FEB91D387DD}" type="pres">
      <dgm:prSet presAssocID="{37B8A3F0-D005-45C6-98B8-B84816B5EF8E}" presName="spaceRect" presStyleCnt="0"/>
      <dgm:spPr/>
    </dgm:pt>
    <dgm:pt modelId="{2DE2BAD6-53E9-4161-BDA0-B540AA9FD67A}" type="pres">
      <dgm:prSet presAssocID="{37B8A3F0-D005-45C6-98B8-B84816B5EF8E}" presName="parTx" presStyleLbl="revTx" presStyleIdx="0" presStyleCnt="5">
        <dgm:presLayoutVars>
          <dgm:chMax val="0"/>
          <dgm:chPref val="0"/>
        </dgm:presLayoutVars>
      </dgm:prSet>
      <dgm:spPr/>
    </dgm:pt>
    <dgm:pt modelId="{31058B93-5E3A-4B58-90C4-749376EC4CAB}" type="pres">
      <dgm:prSet presAssocID="{CD2C9940-A833-4934-A3BC-AE308430A649}" presName="sibTrans" presStyleCnt="0"/>
      <dgm:spPr/>
    </dgm:pt>
    <dgm:pt modelId="{2AA8EF2F-6E39-41DC-9571-2611A8347327}" type="pres">
      <dgm:prSet presAssocID="{30891EEF-941E-4974-B1B7-3BC350992A7B}" presName="compNode" presStyleCnt="0"/>
      <dgm:spPr/>
    </dgm:pt>
    <dgm:pt modelId="{347E653C-15A2-4FA8-944D-0FDD3BEE7776}" type="pres">
      <dgm:prSet presAssocID="{30891EEF-941E-4974-B1B7-3BC350992A7B}" presName="bgRect" presStyleLbl="bgShp" presStyleIdx="1" presStyleCnt="5"/>
      <dgm:spPr/>
    </dgm:pt>
    <dgm:pt modelId="{0CBD5A44-80D9-4CC1-92EF-F385615A1453}" type="pres">
      <dgm:prSet presAssocID="{30891EEF-941E-4974-B1B7-3BC350992A7B}"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272E04E-E24E-40B2-8B44-172C365B48ED}" type="pres">
      <dgm:prSet presAssocID="{30891EEF-941E-4974-B1B7-3BC350992A7B}" presName="spaceRect" presStyleCnt="0"/>
      <dgm:spPr/>
    </dgm:pt>
    <dgm:pt modelId="{32DBDDCC-B50C-46A6-8CF1-52B25FD1C9E8}" type="pres">
      <dgm:prSet presAssocID="{30891EEF-941E-4974-B1B7-3BC350992A7B}" presName="parTx" presStyleLbl="revTx" presStyleIdx="1" presStyleCnt="5">
        <dgm:presLayoutVars>
          <dgm:chMax val="0"/>
          <dgm:chPref val="0"/>
        </dgm:presLayoutVars>
      </dgm:prSet>
      <dgm:spPr/>
    </dgm:pt>
    <dgm:pt modelId="{53E2F0C7-0141-40FD-A711-A3A842BA4F38}" type="pres">
      <dgm:prSet presAssocID="{D0B5B7F6-A3AC-48AE-B29B-45458FDA3053}" presName="sibTrans" presStyleCnt="0"/>
      <dgm:spPr/>
    </dgm:pt>
    <dgm:pt modelId="{EAB45C8F-72F2-41FE-95A0-ECA758E1BEE1}" type="pres">
      <dgm:prSet presAssocID="{80B84C55-59CE-45BD-8F25-5E4F5345C26B}" presName="compNode" presStyleCnt="0"/>
      <dgm:spPr/>
    </dgm:pt>
    <dgm:pt modelId="{34C62FDE-3563-485F-8B4D-446A768DB0BD}" type="pres">
      <dgm:prSet presAssocID="{80B84C55-59CE-45BD-8F25-5E4F5345C26B}" presName="bgRect" presStyleLbl="bgShp" presStyleIdx="2" presStyleCnt="5"/>
      <dgm:spPr/>
    </dgm:pt>
    <dgm:pt modelId="{7D2AD3FF-9290-4141-AC79-58F6B7FCF834}" type="pres">
      <dgm:prSet presAssocID="{80B84C55-59CE-45BD-8F25-5E4F5345C26B}"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dical"/>
        </a:ext>
      </dgm:extLst>
    </dgm:pt>
    <dgm:pt modelId="{7D40EFAF-DD96-416A-BDF3-4A40827C18B4}" type="pres">
      <dgm:prSet presAssocID="{80B84C55-59CE-45BD-8F25-5E4F5345C26B}" presName="spaceRect" presStyleCnt="0"/>
      <dgm:spPr/>
    </dgm:pt>
    <dgm:pt modelId="{73FE5016-56EF-450F-8185-B369B9724788}" type="pres">
      <dgm:prSet presAssocID="{80B84C55-59CE-45BD-8F25-5E4F5345C26B}" presName="parTx" presStyleLbl="revTx" presStyleIdx="2" presStyleCnt="5">
        <dgm:presLayoutVars>
          <dgm:chMax val="0"/>
          <dgm:chPref val="0"/>
        </dgm:presLayoutVars>
      </dgm:prSet>
      <dgm:spPr/>
    </dgm:pt>
    <dgm:pt modelId="{95E9347B-0537-4881-AD92-1AF892D19FB9}" type="pres">
      <dgm:prSet presAssocID="{BFAB506F-31B6-4D09-A22F-83147D5E0F29}" presName="sibTrans" presStyleCnt="0"/>
      <dgm:spPr/>
    </dgm:pt>
    <dgm:pt modelId="{70E8FC64-F595-4513-8A7E-A88DA0A335A8}" type="pres">
      <dgm:prSet presAssocID="{8A7E1018-6466-4D70-82B0-62AEA4E4AB61}" presName="compNode" presStyleCnt="0"/>
      <dgm:spPr/>
    </dgm:pt>
    <dgm:pt modelId="{3F04E52F-A502-4620-A3E0-3EE8052DEA39}" type="pres">
      <dgm:prSet presAssocID="{8A7E1018-6466-4D70-82B0-62AEA4E4AB61}" presName="bgRect" presStyleLbl="bgShp" presStyleIdx="3" presStyleCnt="5"/>
      <dgm:spPr/>
    </dgm:pt>
    <dgm:pt modelId="{1918AA81-E7DE-4296-A538-D508DB165716}" type="pres">
      <dgm:prSet presAssocID="{8A7E1018-6466-4D70-82B0-62AEA4E4AB61}"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FA451E1-FC12-45E7-AE2F-C99BC10E3D48}" type="pres">
      <dgm:prSet presAssocID="{8A7E1018-6466-4D70-82B0-62AEA4E4AB61}" presName="spaceRect" presStyleCnt="0"/>
      <dgm:spPr/>
    </dgm:pt>
    <dgm:pt modelId="{DFA2F866-0A36-4359-9F6D-3CF8F48C620D}" type="pres">
      <dgm:prSet presAssocID="{8A7E1018-6466-4D70-82B0-62AEA4E4AB61}" presName="parTx" presStyleLbl="revTx" presStyleIdx="3" presStyleCnt="5">
        <dgm:presLayoutVars>
          <dgm:chMax val="0"/>
          <dgm:chPref val="0"/>
        </dgm:presLayoutVars>
      </dgm:prSet>
      <dgm:spPr/>
    </dgm:pt>
    <dgm:pt modelId="{399D22F6-2C4A-430F-8087-3932BFDDEF8A}" type="pres">
      <dgm:prSet presAssocID="{CD5B7CF6-E010-4E1F-B6AB-835FCA4A1996}" presName="sibTrans" presStyleCnt="0"/>
      <dgm:spPr/>
    </dgm:pt>
    <dgm:pt modelId="{99E8031C-98BA-455E-BDE4-86D9AB9E0C5F}" type="pres">
      <dgm:prSet presAssocID="{8F18B56B-9001-49B7-A7DF-368293E35BDB}" presName="compNode" presStyleCnt="0"/>
      <dgm:spPr/>
    </dgm:pt>
    <dgm:pt modelId="{8284E906-BF84-4EFA-BB1E-9F1B2118DBED}" type="pres">
      <dgm:prSet presAssocID="{8F18B56B-9001-49B7-A7DF-368293E35BDB}" presName="bgRect" presStyleLbl="bgShp" presStyleIdx="4" presStyleCnt="5"/>
      <dgm:spPr/>
    </dgm:pt>
    <dgm:pt modelId="{B748B9EB-2534-4ED9-B2BF-19CB06AFA16C}" type="pres">
      <dgm:prSet presAssocID="{8F18B56B-9001-49B7-A7DF-368293E35BDB}"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ext>
      </dgm:extLst>
    </dgm:pt>
    <dgm:pt modelId="{3FD3C180-2587-4981-AC30-09411A9DB5F0}" type="pres">
      <dgm:prSet presAssocID="{8F18B56B-9001-49B7-A7DF-368293E35BDB}" presName="spaceRect" presStyleCnt="0"/>
      <dgm:spPr/>
    </dgm:pt>
    <dgm:pt modelId="{3B0312BB-90A7-4D2A-8AF4-16A7DD8A06C2}" type="pres">
      <dgm:prSet presAssocID="{8F18B56B-9001-49B7-A7DF-368293E35BDB}" presName="parTx" presStyleLbl="revTx" presStyleIdx="4" presStyleCnt="5">
        <dgm:presLayoutVars>
          <dgm:chMax val="0"/>
          <dgm:chPref val="0"/>
        </dgm:presLayoutVars>
      </dgm:prSet>
      <dgm:spPr/>
    </dgm:pt>
  </dgm:ptLst>
  <dgm:cxnLst>
    <dgm:cxn modelId="{96471201-816F-4CF9-85E6-A2FA544C883A}" type="presOf" srcId="{80B84C55-59CE-45BD-8F25-5E4F5345C26B}" destId="{73FE5016-56EF-450F-8185-B369B9724788}" srcOrd="0" destOrd="0" presId="urn:microsoft.com/office/officeart/2018/2/layout/IconVerticalSolidList"/>
    <dgm:cxn modelId="{52B88115-E7A3-4C8B-9693-75245760FD45}" type="presOf" srcId="{37B8A3F0-D005-45C6-98B8-B84816B5EF8E}" destId="{2DE2BAD6-53E9-4161-BDA0-B540AA9FD67A}" srcOrd="0" destOrd="0" presId="urn:microsoft.com/office/officeart/2018/2/layout/IconVerticalSolidList"/>
    <dgm:cxn modelId="{4A3AB217-040A-418A-ACC5-B80E91293CC3}" type="presOf" srcId="{30891EEF-941E-4974-B1B7-3BC350992A7B}" destId="{32DBDDCC-B50C-46A6-8CF1-52B25FD1C9E8}" srcOrd="0" destOrd="0" presId="urn:microsoft.com/office/officeart/2018/2/layout/IconVerticalSolidList"/>
    <dgm:cxn modelId="{349B0237-638C-4288-B244-260A0C17C4F1}" type="presOf" srcId="{8A7E1018-6466-4D70-82B0-62AEA4E4AB61}" destId="{DFA2F866-0A36-4359-9F6D-3CF8F48C620D}" srcOrd="0" destOrd="0" presId="urn:microsoft.com/office/officeart/2018/2/layout/IconVerticalSolidList"/>
    <dgm:cxn modelId="{8C524859-F594-45A1-B57E-7371E56D181B}" srcId="{54EACD94-9BB1-4E95-BDCA-D77D86B680D6}" destId="{80B84C55-59CE-45BD-8F25-5E4F5345C26B}" srcOrd="2" destOrd="0" parTransId="{44869781-0285-422C-8660-01DCA17764C2}" sibTransId="{BFAB506F-31B6-4D09-A22F-83147D5E0F29}"/>
    <dgm:cxn modelId="{0ACAD764-3CDA-464D-96EE-F673BE92FFC0}" srcId="{54EACD94-9BB1-4E95-BDCA-D77D86B680D6}" destId="{37B8A3F0-D005-45C6-98B8-B84816B5EF8E}" srcOrd="0" destOrd="0" parTransId="{CECD7FB9-3382-468A-A03E-CC305388C013}" sibTransId="{CD2C9940-A833-4934-A3BC-AE308430A649}"/>
    <dgm:cxn modelId="{77C24496-69DD-492C-809B-5D11EA4EEF96}" srcId="{54EACD94-9BB1-4E95-BDCA-D77D86B680D6}" destId="{8A7E1018-6466-4D70-82B0-62AEA4E4AB61}" srcOrd="3" destOrd="0" parTransId="{0400C4BE-D1E2-4395-93B3-7194E19B2E6E}" sibTransId="{CD5B7CF6-E010-4E1F-B6AB-835FCA4A1996}"/>
    <dgm:cxn modelId="{01C0DBC1-E5B2-443E-B9CD-DA2A1E757BBE}" srcId="{54EACD94-9BB1-4E95-BDCA-D77D86B680D6}" destId="{30891EEF-941E-4974-B1B7-3BC350992A7B}" srcOrd="1" destOrd="0" parTransId="{B0763B4B-D06F-47FE-8D65-0EEA66F5852D}" sibTransId="{D0B5B7F6-A3AC-48AE-B29B-45458FDA3053}"/>
    <dgm:cxn modelId="{822820C2-BD79-4576-91AF-8EA2BDCFD46D}" srcId="{54EACD94-9BB1-4E95-BDCA-D77D86B680D6}" destId="{8F18B56B-9001-49B7-A7DF-368293E35BDB}" srcOrd="4" destOrd="0" parTransId="{7870EF5A-5ED3-4897-B83D-5B94DB09EEA1}" sibTransId="{CF3FCDA6-FF05-4628-9A36-DAC22F7226C0}"/>
    <dgm:cxn modelId="{0BED3EC7-D010-4AB3-819D-27419C8CF783}" type="presOf" srcId="{54EACD94-9BB1-4E95-BDCA-D77D86B680D6}" destId="{B00A000B-83D8-4719-A12A-467756820FE2}" srcOrd="0" destOrd="0" presId="urn:microsoft.com/office/officeart/2018/2/layout/IconVerticalSolidList"/>
    <dgm:cxn modelId="{81DE1CEA-84F7-4B96-A2C6-2ED686A48A18}" type="presOf" srcId="{8F18B56B-9001-49B7-A7DF-368293E35BDB}" destId="{3B0312BB-90A7-4D2A-8AF4-16A7DD8A06C2}" srcOrd="0" destOrd="0" presId="urn:microsoft.com/office/officeart/2018/2/layout/IconVerticalSolidList"/>
    <dgm:cxn modelId="{E8F27071-3175-4D3D-9FA2-422F5897B2C0}" type="presParOf" srcId="{B00A000B-83D8-4719-A12A-467756820FE2}" destId="{92640299-4EF1-4778-A944-37DE05B1C43A}" srcOrd="0" destOrd="0" presId="urn:microsoft.com/office/officeart/2018/2/layout/IconVerticalSolidList"/>
    <dgm:cxn modelId="{97811DB5-7700-452B-8E48-67C928C0C826}" type="presParOf" srcId="{92640299-4EF1-4778-A944-37DE05B1C43A}" destId="{53B8C48F-C349-4B21-B7B9-D5AF7A504701}" srcOrd="0" destOrd="0" presId="urn:microsoft.com/office/officeart/2018/2/layout/IconVerticalSolidList"/>
    <dgm:cxn modelId="{7526C8C6-22B6-407B-85E4-92523BFC6E98}" type="presParOf" srcId="{92640299-4EF1-4778-A944-37DE05B1C43A}" destId="{9D20C98D-6BC7-45B1-98F8-BFD4DC72A8B4}" srcOrd="1" destOrd="0" presId="urn:microsoft.com/office/officeart/2018/2/layout/IconVerticalSolidList"/>
    <dgm:cxn modelId="{55B92B3F-121A-4BBE-9E6D-60ACAE87639C}" type="presParOf" srcId="{92640299-4EF1-4778-A944-37DE05B1C43A}" destId="{C73B87C4-63C3-470F-AFB7-2FEB91D387DD}" srcOrd="2" destOrd="0" presId="urn:microsoft.com/office/officeart/2018/2/layout/IconVerticalSolidList"/>
    <dgm:cxn modelId="{5A0FD253-311D-4ADE-BF7C-11586559FD1B}" type="presParOf" srcId="{92640299-4EF1-4778-A944-37DE05B1C43A}" destId="{2DE2BAD6-53E9-4161-BDA0-B540AA9FD67A}" srcOrd="3" destOrd="0" presId="urn:microsoft.com/office/officeart/2018/2/layout/IconVerticalSolidList"/>
    <dgm:cxn modelId="{3320305E-8E8C-40E0-9C7D-0E582BCEE4B7}" type="presParOf" srcId="{B00A000B-83D8-4719-A12A-467756820FE2}" destId="{31058B93-5E3A-4B58-90C4-749376EC4CAB}" srcOrd="1" destOrd="0" presId="urn:microsoft.com/office/officeart/2018/2/layout/IconVerticalSolidList"/>
    <dgm:cxn modelId="{9D559CAF-CB02-451A-8E90-A8582F9F454E}" type="presParOf" srcId="{B00A000B-83D8-4719-A12A-467756820FE2}" destId="{2AA8EF2F-6E39-41DC-9571-2611A8347327}" srcOrd="2" destOrd="0" presId="urn:microsoft.com/office/officeart/2018/2/layout/IconVerticalSolidList"/>
    <dgm:cxn modelId="{9C264208-5AA6-4A74-BD2E-9B0D33430514}" type="presParOf" srcId="{2AA8EF2F-6E39-41DC-9571-2611A8347327}" destId="{347E653C-15A2-4FA8-944D-0FDD3BEE7776}" srcOrd="0" destOrd="0" presId="urn:microsoft.com/office/officeart/2018/2/layout/IconVerticalSolidList"/>
    <dgm:cxn modelId="{09237552-DC2E-44C7-A001-2DDE54809705}" type="presParOf" srcId="{2AA8EF2F-6E39-41DC-9571-2611A8347327}" destId="{0CBD5A44-80D9-4CC1-92EF-F385615A1453}" srcOrd="1" destOrd="0" presId="urn:microsoft.com/office/officeart/2018/2/layout/IconVerticalSolidList"/>
    <dgm:cxn modelId="{87EA894F-A810-4307-96F8-9B9A7F8388D4}" type="presParOf" srcId="{2AA8EF2F-6E39-41DC-9571-2611A8347327}" destId="{D272E04E-E24E-40B2-8B44-172C365B48ED}" srcOrd="2" destOrd="0" presId="urn:microsoft.com/office/officeart/2018/2/layout/IconVerticalSolidList"/>
    <dgm:cxn modelId="{2DE4201E-6674-4532-8949-7E81C652AFF3}" type="presParOf" srcId="{2AA8EF2F-6E39-41DC-9571-2611A8347327}" destId="{32DBDDCC-B50C-46A6-8CF1-52B25FD1C9E8}" srcOrd="3" destOrd="0" presId="urn:microsoft.com/office/officeart/2018/2/layout/IconVerticalSolidList"/>
    <dgm:cxn modelId="{CFF5826A-D3C5-4A1F-AFCE-142EEF72748E}" type="presParOf" srcId="{B00A000B-83D8-4719-A12A-467756820FE2}" destId="{53E2F0C7-0141-40FD-A711-A3A842BA4F38}" srcOrd="3" destOrd="0" presId="urn:microsoft.com/office/officeart/2018/2/layout/IconVerticalSolidList"/>
    <dgm:cxn modelId="{99A50C2A-22A7-4E33-8C89-0A2F6B94DB9F}" type="presParOf" srcId="{B00A000B-83D8-4719-A12A-467756820FE2}" destId="{EAB45C8F-72F2-41FE-95A0-ECA758E1BEE1}" srcOrd="4" destOrd="0" presId="urn:microsoft.com/office/officeart/2018/2/layout/IconVerticalSolidList"/>
    <dgm:cxn modelId="{1FA99D55-3509-4C59-842E-CD87B1319E6A}" type="presParOf" srcId="{EAB45C8F-72F2-41FE-95A0-ECA758E1BEE1}" destId="{34C62FDE-3563-485F-8B4D-446A768DB0BD}" srcOrd="0" destOrd="0" presId="urn:microsoft.com/office/officeart/2018/2/layout/IconVerticalSolidList"/>
    <dgm:cxn modelId="{31F48E8F-B734-4D68-809E-D852D43B1763}" type="presParOf" srcId="{EAB45C8F-72F2-41FE-95A0-ECA758E1BEE1}" destId="{7D2AD3FF-9290-4141-AC79-58F6B7FCF834}" srcOrd="1" destOrd="0" presId="urn:microsoft.com/office/officeart/2018/2/layout/IconVerticalSolidList"/>
    <dgm:cxn modelId="{B4B11AD0-F923-4392-A880-E12A32221EF4}" type="presParOf" srcId="{EAB45C8F-72F2-41FE-95A0-ECA758E1BEE1}" destId="{7D40EFAF-DD96-416A-BDF3-4A40827C18B4}" srcOrd="2" destOrd="0" presId="urn:microsoft.com/office/officeart/2018/2/layout/IconVerticalSolidList"/>
    <dgm:cxn modelId="{B70B2BA4-454D-499B-B5EA-6795AFF102AF}" type="presParOf" srcId="{EAB45C8F-72F2-41FE-95A0-ECA758E1BEE1}" destId="{73FE5016-56EF-450F-8185-B369B9724788}" srcOrd="3" destOrd="0" presId="urn:microsoft.com/office/officeart/2018/2/layout/IconVerticalSolidList"/>
    <dgm:cxn modelId="{A97CAAEE-BB63-423C-B249-69693FA9F996}" type="presParOf" srcId="{B00A000B-83D8-4719-A12A-467756820FE2}" destId="{95E9347B-0537-4881-AD92-1AF892D19FB9}" srcOrd="5" destOrd="0" presId="urn:microsoft.com/office/officeart/2018/2/layout/IconVerticalSolidList"/>
    <dgm:cxn modelId="{3A5BA28E-90B0-4E2D-B795-2426BEDC5B18}" type="presParOf" srcId="{B00A000B-83D8-4719-A12A-467756820FE2}" destId="{70E8FC64-F595-4513-8A7E-A88DA0A335A8}" srcOrd="6" destOrd="0" presId="urn:microsoft.com/office/officeart/2018/2/layout/IconVerticalSolidList"/>
    <dgm:cxn modelId="{7933F77E-DAD3-4A6D-9DA2-28ACBD952303}" type="presParOf" srcId="{70E8FC64-F595-4513-8A7E-A88DA0A335A8}" destId="{3F04E52F-A502-4620-A3E0-3EE8052DEA39}" srcOrd="0" destOrd="0" presId="urn:microsoft.com/office/officeart/2018/2/layout/IconVerticalSolidList"/>
    <dgm:cxn modelId="{A72A7FD3-D110-4802-ADAF-FF8B371ECB53}" type="presParOf" srcId="{70E8FC64-F595-4513-8A7E-A88DA0A335A8}" destId="{1918AA81-E7DE-4296-A538-D508DB165716}" srcOrd="1" destOrd="0" presId="urn:microsoft.com/office/officeart/2018/2/layout/IconVerticalSolidList"/>
    <dgm:cxn modelId="{E26F6D53-5460-441A-B56C-6EBD47BD92D3}" type="presParOf" srcId="{70E8FC64-F595-4513-8A7E-A88DA0A335A8}" destId="{FFA451E1-FC12-45E7-AE2F-C99BC10E3D48}" srcOrd="2" destOrd="0" presId="urn:microsoft.com/office/officeart/2018/2/layout/IconVerticalSolidList"/>
    <dgm:cxn modelId="{C6EBA120-E6D9-4C67-AD21-A5A3684C8855}" type="presParOf" srcId="{70E8FC64-F595-4513-8A7E-A88DA0A335A8}" destId="{DFA2F866-0A36-4359-9F6D-3CF8F48C620D}" srcOrd="3" destOrd="0" presId="urn:microsoft.com/office/officeart/2018/2/layout/IconVerticalSolidList"/>
    <dgm:cxn modelId="{0C7FDFFB-5191-4EE7-8651-A9EA15EAA537}" type="presParOf" srcId="{B00A000B-83D8-4719-A12A-467756820FE2}" destId="{399D22F6-2C4A-430F-8087-3932BFDDEF8A}" srcOrd="7" destOrd="0" presId="urn:microsoft.com/office/officeart/2018/2/layout/IconVerticalSolidList"/>
    <dgm:cxn modelId="{E447AD69-F6BF-4306-B5C9-73A0B9E1A98F}" type="presParOf" srcId="{B00A000B-83D8-4719-A12A-467756820FE2}" destId="{99E8031C-98BA-455E-BDE4-86D9AB9E0C5F}" srcOrd="8" destOrd="0" presId="urn:microsoft.com/office/officeart/2018/2/layout/IconVerticalSolidList"/>
    <dgm:cxn modelId="{A8544A36-A03D-4E77-AC2B-C15725B10D82}" type="presParOf" srcId="{99E8031C-98BA-455E-BDE4-86D9AB9E0C5F}" destId="{8284E906-BF84-4EFA-BB1E-9F1B2118DBED}" srcOrd="0" destOrd="0" presId="urn:microsoft.com/office/officeart/2018/2/layout/IconVerticalSolidList"/>
    <dgm:cxn modelId="{6B21A762-3A29-45DB-8821-427D1261349C}" type="presParOf" srcId="{99E8031C-98BA-455E-BDE4-86D9AB9E0C5F}" destId="{B748B9EB-2534-4ED9-B2BF-19CB06AFA16C}" srcOrd="1" destOrd="0" presId="urn:microsoft.com/office/officeart/2018/2/layout/IconVerticalSolidList"/>
    <dgm:cxn modelId="{4AACB0FB-F756-4CC8-9FB8-9051EC80D2E3}" type="presParOf" srcId="{99E8031C-98BA-455E-BDE4-86D9AB9E0C5F}" destId="{3FD3C180-2587-4981-AC30-09411A9DB5F0}" srcOrd="2" destOrd="0" presId="urn:microsoft.com/office/officeart/2018/2/layout/IconVerticalSolidList"/>
    <dgm:cxn modelId="{5C0FEA72-8E6E-4BCA-8AFF-DF17D3C5DECB}" type="presParOf" srcId="{99E8031C-98BA-455E-BDE4-86D9AB9E0C5F}" destId="{3B0312BB-90A7-4D2A-8AF4-16A7DD8A06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857F2-0F80-4808-970A-20F28C8084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72F4531-70D2-432D-B639-63C9AEDA33F4}">
      <dgm:prSet/>
      <dgm:spPr/>
      <dgm:t>
        <a:bodyPr/>
        <a:lstStyle/>
        <a:p>
          <a:r>
            <a:rPr lang="en-US" dirty="0">
              <a:latin typeface="Arial" panose="020B0604020202020204" pitchFamily="34" charset="0"/>
              <a:cs typeface="Arial" panose="020B0604020202020204" pitchFamily="34" charset="0"/>
            </a:rPr>
            <a:t>Contact: </a:t>
          </a:r>
          <a:r>
            <a:rPr lang="en-US" dirty="0">
              <a:latin typeface="Arial" panose="020B0604020202020204" pitchFamily="34" charset="0"/>
              <a:cs typeface="Arial" panose="020B0604020202020204" pitchFamily="34" charset="0"/>
              <a:hlinkClick xmlns:r="http://schemas.openxmlformats.org/officeDocument/2006/relationships" r:id="rId1"/>
            </a:rPr>
            <a:t>rbaweja1@pennstatehealth.psu.edu</a:t>
          </a:r>
          <a:endParaRPr lang="en-US" dirty="0">
            <a:latin typeface="Arial" panose="020B0604020202020204" pitchFamily="34" charset="0"/>
            <a:cs typeface="Arial" panose="020B0604020202020204" pitchFamily="34" charset="0"/>
          </a:endParaRPr>
        </a:p>
      </dgm:t>
    </dgm:pt>
    <dgm:pt modelId="{7C11D01D-88B0-4479-B639-990DA312CE75}" type="parTrans" cxnId="{B4593905-72E5-4039-885F-6F70BC3FE796}">
      <dgm:prSet/>
      <dgm:spPr/>
      <dgm:t>
        <a:bodyPr/>
        <a:lstStyle/>
        <a:p>
          <a:endParaRPr lang="en-US"/>
        </a:p>
      </dgm:t>
    </dgm:pt>
    <dgm:pt modelId="{B21BF0D3-FC11-4EE8-9300-4D4413EB8873}" type="sibTrans" cxnId="{B4593905-72E5-4039-885F-6F70BC3FE796}">
      <dgm:prSet/>
      <dgm:spPr/>
      <dgm:t>
        <a:bodyPr/>
        <a:lstStyle/>
        <a:p>
          <a:endParaRPr lang="en-US"/>
        </a:p>
      </dgm:t>
    </dgm:pt>
    <dgm:pt modelId="{ABF7B618-8CBB-4F90-854B-AF0EE56889EF}">
      <dgm:prSet/>
      <dgm:spPr/>
      <dgm:t>
        <a:bodyPr/>
        <a:lstStyle/>
        <a:p>
          <a:r>
            <a:rPr lang="it-IT" dirty="0">
              <a:latin typeface="Arial" panose="020B0604020202020204" pitchFamily="34" charset="0"/>
              <a:cs typeface="Arial" panose="020B0604020202020204" pitchFamily="34" charset="0"/>
              <a:hlinkClick xmlns:r="http://schemas.openxmlformats.org/officeDocument/2006/relationships" r:id="rId2"/>
            </a:rPr>
            <a:t>Perinatal_TiPS@pennstatehealth.psu.edu</a:t>
          </a:r>
          <a:r>
            <a:rPr lang="it-IT"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F06F0884-A932-4D39-81AF-8568374A25C0}" type="parTrans" cxnId="{C7432217-8222-4633-98EF-C142F4499FC8}">
      <dgm:prSet/>
      <dgm:spPr/>
      <dgm:t>
        <a:bodyPr/>
        <a:lstStyle/>
        <a:p>
          <a:endParaRPr lang="en-US"/>
        </a:p>
      </dgm:t>
    </dgm:pt>
    <dgm:pt modelId="{B257DD3C-7B7A-4BFF-A335-C5BEA1D13593}" type="sibTrans" cxnId="{C7432217-8222-4633-98EF-C142F4499FC8}">
      <dgm:prSet/>
      <dgm:spPr/>
      <dgm:t>
        <a:bodyPr/>
        <a:lstStyle/>
        <a:p>
          <a:endParaRPr lang="en-US"/>
        </a:p>
      </dgm:t>
    </dgm:pt>
    <dgm:pt modelId="{467CED19-4477-4B49-B4F6-E36F72F30F1B}" type="pres">
      <dgm:prSet presAssocID="{51B857F2-0F80-4808-970A-20F28C80841A}" presName="root" presStyleCnt="0">
        <dgm:presLayoutVars>
          <dgm:dir/>
          <dgm:resizeHandles val="exact"/>
        </dgm:presLayoutVars>
      </dgm:prSet>
      <dgm:spPr/>
    </dgm:pt>
    <dgm:pt modelId="{1E8F00C3-FA0D-41F8-BC22-A812CE883E3D}" type="pres">
      <dgm:prSet presAssocID="{272F4531-70D2-432D-B639-63C9AEDA33F4}" presName="compNode" presStyleCnt="0"/>
      <dgm:spPr/>
    </dgm:pt>
    <dgm:pt modelId="{EC5F9127-49E9-4FB1-BDBD-4CCD890F9E5F}" type="pres">
      <dgm:prSet presAssocID="{272F4531-70D2-432D-B639-63C9AEDA33F4}" presName="bgRect" presStyleLbl="bgShp" presStyleIdx="0" presStyleCnt="2"/>
      <dgm:spPr/>
    </dgm:pt>
    <dgm:pt modelId="{2D4F1776-BBAF-42F0-9C55-571D82E519A9}" type="pres">
      <dgm:prSet presAssocID="{272F4531-70D2-432D-B639-63C9AEDA33F4}"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C872682C-4D69-4DF6-9DFD-B893B47E547F}" type="pres">
      <dgm:prSet presAssocID="{272F4531-70D2-432D-B639-63C9AEDA33F4}" presName="spaceRect" presStyleCnt="0"/>
      <dgm:spPr/>
    </dgm:pt>
    <dgm:pt modelId="{33669073-4682-4E84-A1A0-000E439CA159}" type="pres">
      <dgm:prSet presAssocID="{272F4531-70D2-432D-B639-63C9AEDA33F4}" presName="parTx" presStyleLbl="revTx" presStyleIdx="0" presStyleCnt="2">
        <dgm:presLayoutVars>
          <dgm:chMax val="0"/>
          <dgm:chPref val="0"/>
        </dgm:presLayoutVars>
      </dgm:prSet>
      <dgm:spPr/>
    </dgm:pt>
    <dgm:pt modelId="{3CCF431E-B6D6-4B2F-B439-92A685EE7F18}" type="pres">
      <dgm:prSet presAssocID="{B21BF0D3-FC11-4EE8-9300-4D4413EB8873}" presName="sibTrans" presStyleCnt="0"/>
      <dgm:spPr/>
    </dgm:pt>
    <dgm:pt modelId="{DE2C5F10-8B36-465B-98F4-69B375A6B20F}" type="pres">
      <dgm:prSet presAssocID="{ABF7B618-8CBB-4F90-854B-AF0EE56889EF}" presName="compNode" presStyleCnt="0"/>
      <dgm:spPr/>
    </dgm:pt>
    <dgm:pt modelId="{F08CD962-BDC8-44A6-9142-0D01E1FAA872}" type="pres">
      <dgm:prSet presAssocID="{ABF7B618-8CBB-4F90-854B-AF0EE56889EF}" presName="bgRect" presStyleLbl="bgShp" presStyleIdx="1" presStyleCnt="2"/>
      <dgm:spPr/>
    </dgm:pt>
    <dgm:pt modelId="{CC651FEB-7859-4B5A-A321-3CDA4AF9A9FA}" type="pres">
      <dgm:prSet presAssocID="{ABF7B618-8CBB-4F90-854B-AF0EE56889EF}" presName="iconRect" presStyleLbl="node1" presStyleIdx="1"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21168755-861C-418A-9559-C0AA0E95F4F8}" type="pres">
      <dgm:prSet presAssocID="{ABF7B618-8CBB-4F90-854B-AF0EE56889EF}" presName="spaceRect" presStyleCnt="0"/>
      <dgm:spPr/>
    </dgm:pt>
    <dgm:pt modelId="{385041C2-6862-4C39-80CA-7FB9E40A45A5}" type="pres">
      <dgm:prSet presAssocID="{ABF7B618-8CBB-4F90-854B-AF0EE56889EF}" presName="parTx" presStyleLbl="revTx" presStyleIdx="1" presStyleCnt="2">
        <dgm:presLayoutVars>
          <dgm:chMax val="0"/>
          <dgm:chPref val="0"/>
        </dgm:presLayoutVars>
      </dgm:prSet>
      <dgm:spPr/>
    </dgm:pt>
  </dgm:ptLst>
  <dgm:cxnLst>
    <dgm:cxn modelId="{B4593905-72E5-4039-885F-6F70BC3FE796}" srcId="{51B857F2-0F80-4808-970A-20F28C80841A}" destId="{272F4531-70D2-432D-B639-63C9AEDA33F4}" srcOrd="0" destOrd="0" parTransId="{7C11D01D-88B0-4479-B639-990DA312CE75}" sibTransId="{B21BF0D3-FC11-4EE8-9300-4D4413EB8873}"/>
    <dgm:cxn modelId="{C7432217-8222-4633-98EF-C142F4499FC8}" srcId="{51B857F2-0F80-4808-970A-20F28C80841A}" destId="{ABF7B618-8CBB-4F90-854B-AF0EE56889EF}" srcOrd="1" destOrd="0" parTransId="{F06F0884-A932-4D39-81AF-8568374A25C0}" sibTransId="{B257DD3C-7B7A-4BFF-A335-C5BEA1D13593}"/>
    <dgm:cxn modelId="{5EB9155B-994E-46DB-A794-006E0302CA60}" type="presOf" srcId="{51B857F2-0F80-4808-970A-20F28C80841A}" destId="{467CED19-4477-4B49-B4F6-E36F72F30F1B}" srcOrd="0" destOrd="0" presId="urn:microsoft.com/office/officeart/2018/2/layout/IconVerticalSolidList"/>
    <dgm:cxn modelId="{639D8DDB-54B9-45F2-AEA0-E10200A9BB7B}" type="presOf" srcId="{272F4531-70D2-432D-B639-63C9AEDA33F4}" destId="{33669073-4682-4E84-A1A0-000E439CA159}" srcOrd="0" destOrd="0" presId="urn:microsoft.com/office/officeart/2018/2/layout/IconVerticalSolidList"/>
    <dgm:cxn modelId="{F2E6F9F4-7CBB-4287-AD42-E1E9F08E8DAA}" type="presOf" srcId="{ABF7B618-8CBB-4F90-854B-AF0EE56889EF}" destId="{385041C2-6862-4C39-80CA-7FB9E40A45A5}" srcOrd="0" destOrd="0" presId="urn:microsoft.com/office/officeart/2018/2/layout/IconVerticalSolidList"/>
    <dgm:cxn modelId="{50C5CC3F-FB8C-4CE3-88CB-E2D3F0314B0C}" type="presParOf" srcId="{467CED19-4477-4B49-B4F6-E36F72F30F1B}" destId="{1E8F00C3-FA0D-41F8-BC22-A812CE883E3D}" srcOrd="0" destOrd="0" presId="urn:microsoft.com/office/officeart/2018/2/layout/IconVerticalSolidList"/>
    <dgm:cxn modelId="{671E4384-84CC-49DA-B811-2D349D02F707}" type="presParOf" srcId="{1E8F00C3-FA0D-41F8-BC22-A812CE883E3D}" destId="{EC5F9127-49E9-4FB1-BDBD-4CCD890F9E5F}" srcOrd="0" destOrd="0" presId="urn:microsoft.com/office/officeart/2018/2/layout/IconVerticalSolidList"/>
    <dgm:cxn modelId="{E10074FC-BAE2-4375-B039-0B95B70902C8}" type="presParOf" srcId="{1E8F00C3-FA0D-41F8-BC22-A812CE883E3D}" destId="{2D4F1776-BBAF-42F0-9C55-571D82E519A9}" srcOrd="1" destOrd="0" presId="urn:microsoft.com/office/officeart/2018/2/layout/IconVerticalSolidList"/>
    <dgm:cxn modelId="{725A4F1A-9483-42FF-B3DC-5A42BD9D86BB}" type="presParOf" srcId="{1E8F00C3-FA0D-41F8-BC22-A812CE883E3D}" destId="{C872682C-4D69-4DF6-9DFD-B893B47E547F}" srcOrd="2" destOrd="0" presId="urn:microsoft.com/office/officeart/2018/2/layout/IconVerticalSolidList"/>
    <dgm:cxn modelId="{F7A24404-0895-4E35-A1EC-9F11241053B3}" type="presParOf" srcId="{1E8F00C3-FA0D-41F8-BC22-A812CE883E3D}" destId="{33669073-4682-4E84-A1A0-000E439CA159}" srcOrd="3" destOrd="0" presId="urn:microsoft.com/office/officeart/2018/2/layout/IconVerticalSolidList"/>
    <dgm:cxn modelId="{30F646B1-FD21-40BC-9CF2-16CBADE2F5F6}" type="presParOf" srcId="{467CED19-4477-4B49-B4F6-E36F72F30F1B}" destId="{3CCF431E-B6D6-4B2F-B439-92A685EE7F18}" srcOrd="1" destOrd="0" presId="urn:microsoft.com/office/officeart/2018/2/layout/IconVerticalSolidList"/>
    <dgm:cxn modelId="{3AC5C860-C731-4733-8EC4-961C85023C83}" type="presParOf" srcId="{467CED19-4477-4B49-B4F6-E36F72F30F1B}" destId="{DE2C5F10-8B36-465B-98F4-69B375A6B20F}" srcOrd="2" destOrd="0" presId="urn:microsoft.com/office/officeart/2018/2/layout/IconVerticalSolidList"/>
    <dgm:cxn modelId="{FC894C21-863A-422A-9BA6-969D290B61B1}" type="presParOf" srcId="{DE2C5F10-8B36-465B-98F4-69B375A6B20F}" destId="{F08CD962-BDC8-44A6-9142-0D01E1FAA872}" srcOrd="0" destOrd="0" presId="urn:microsoft.com/office/officeart/2018/2/layout/IconVerticalSolidList"/>
    <dgm:cxn modelId="{7EA878C9-1AD1-4F9C-862B-C0362CC7CB5A}" type="presParOf" srcId="{DE2C5F10-8B36-465B-98F4-69B375A6B20F}" destId="{CC651FEB-7859-4B5A-A321-3CDA4AF9A9FA}" srcOrd="1" destOrd="0" presId="urn:microsoft.com/office/officeart/2018/2/layout/IconVerticalSolidList"/>
    <dgm:cxn modelId="{FD8F7D09-9283-46AE-83F7-51E724103C47}" type="presParOf" srcId="{DE2C5F10-8B36-465B-98F4-69B375A6B20F}" destId="{21168755-861C-418A-9559-C0AA0E95F4F8}" srcOrd="2" destOrd="0" presId="urn:microsoft.com/office/officeart/2018/2/layout/IconVerticalSolidList"/>
    <dgm:cxn modelId="{9A988177-660B-47ED-BAF4-EC2604AF9575}" type="presParOf" srcId="{DE2C5F10-8B36-465B-98F4-69B375A6B20F}" destId="{385041C2-6862-4C39-80CA-7FB9E40A45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58A2B-B9A3-4B95-A64C-6DD59C803CB9}">
      <dsp:nvSpPr>
        <dsp:cNvPr id="0" name=""/>
        <dsp:cNvSpPr/>
      </dsp:nvSpPr>
      <dsp:spPr>
        <a:xfrm>
          <a:off x="0" y="0"/>
          <a:ext cx="2527639" cy="330495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7065" tIns="330200" rIns="197065" bIns="330200" numCol="1" spcCol="1270" anchor="t" anchorCtr="0">
          <a:noAutofit/>
        </a:bodyPr>
        <a:lstStyle/>
        <a:p>
          <a:pPr marL="0" lvl="0" indent="0" algn="ctr" defTabSz="666750">
            <a:lnSpc>
              <a:spcPct val="90000"/>
            </a:lnSpc>
            <a:spcBef>
              <a:spcPct val="0"/>
            </a:spcBef>
            <a:spcAft>
              <a:spcPct val="35000"/>
            </a:spcAft>
            <a:buNone/>
          </a:pPr>
          <a:r>
            <a:rPr lang="en-US" sz="1500" kern="1200" dirty="0"/>
            <a:t> Recognize the importance of treating mental health and substance use disorders in pregnancy and postpartum period.</a:t>
          </a:r>
        </a:p>
      </dsp:txBody>
      <dsp:txXfrm>
        <a:off x="0" y="1255883"/>
        <a:ext cx="2527639" cy="1982974"/>
      </dsp:txXfrm>
    </dsp:sp>
    <dsp:sp modelId="{1A16C171-3992-48F8-B63D-022C48E4C6D2}">
      <dsp:nvSpPr>
        <dsp:cNvPr id="0" name=""/>
        <dsp:cNvSpPr/>
      </dsp:nvSpPr>
      <dsp:spPr>
        <a:xfrm>
          <a:off x="768076" y="330495"/>
          <a:ext cx="991487" cy="99148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300" tIns="12700" rIns="7730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13276" y="475695"/>
        <a:ext cx="701087" cy="701087"/>
      </dsp:txXfrm>
    </dsp:sp>
    <dsp:sp modelId="{92534031-CA57-46AB-8FA1-3FED0C28D3BE}">
      <dsp:nvSpPr>
        <dsp:cNvPr id="0" name=""/>
        <dsp:cNvSpPr/>
      </dsp:nvSpPr>
      <dsp:spPr>
        <a:xfrm>
          <a:off x="0" y="3304885"/>
          <a:ext cx="2527639" cy="72"/>
        </a:xfrm>
        <a:prstGeom prst="rect">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w="6350" cap="flat" cmpd="sng" algn="ctr">
          <a:solidFill>
            <a:schemeClr val="accent4">
              <a:hueOff val="1960178"/>
              <a:satOff val="-8155"/>
              <a:lumOff val="1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A725EC-9301-48FB-8570-D5C885FAA7EA}">
      <dsp:nvSpPr>
        <dsp:cNvPr id="0" name=""/>
        <dsp:cNvSpPr/>
      </dsp:nvSpPr>
      <dsp:spPr>
        <a:xfrm>
          <a:off x="2780403" y="0"/>
          <a:ext cx="2527639" cy="3304957"/>
        </a:xfrm>
        <a:prstGeom prst="rect">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7065" tIns="330200" rIns="197065" bIns="330200" numCol="1" spcCol="1270" anchor="t" anchorCtr="0">
          <a:noAutofit/>
        </a:bodyPr>
        <a:lstStyle/>
        <a:p>
          <a:pPr marL="0" lvl="0" indent="0" algn="ctr" defTabSz="666750">
            <a:lnSpc>
              <a:spcPct val="90000"/>
            </a:lnSpc>
            <a:spcBef>
              <a:spcPct val="0"/>
            </a:spcBef>
            <a:spcAft>
              <a:spcPct val="35000"/>
            </a:spcAft>
            <a:buNone/>
          </a:pPr>
          <a:r>
            <a:rPr lang="en-US" sz="1500" kern="1200" dirty="0"/>
            <a:t>Understand principles and resources when approaching mental health care in perinatal period.</a:t>
          </a:r>
        </a:p>
      </dsp:txBody>
      <dsp:txXfrm>
        <a:off x="2780403" y="1255883"/>
        <a:ext cx="2527639" cy="1982974"/>
      </dsp:txXfrm>
    </dsp:sp>
    <dsp:sp modelId="{ED83A01A-EA3A-451E-9A40-0BB85B542890}">
      <dsp:nvSpPr>
        <dsp:cNvPr id="0" name=""/>
        <dsp:cNvSpPr/>
      </dsp:nvSpPr>
      <dsp:spPr>
        <a:xfrm>
          <a:off x="3548479" y="330495"/>
          <a:ext cx="991487" cy="991487"/>
        </a:xfrm>
        <a:prstGeom prst="ellipse">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w="6350" cap="flat" cmpd="sng" algn="ctr">
          <a:solidFill>
            <a:schemeClr val="accent4">
              <a:hueOff val="3920356"/>
              <a:satOff val="-16311"/>
              <a:lumOff val="3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300" tIns="12700" rIns="7730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693679" y="475695"/>
        <a:ext cx="701087" cy="701087"/>
      </dsp:txXfrm>
    </dsp:sp>
    <dsp:sp modelId="{7E79E1F3-8EF1-41EF-996D-9D06C64F941D}">
      <dsp:nvSpPr>
        <dsp:cNvPr id="0" name=""/>
        <dsp:cNvSpPr/>
      </dsp:nvSpPr>
      <dsp:spPr>
        <a:xfrm>
          <a:off x="2780403" y="3304885"/>
          <a:ext cx="2527639" cy="72"/>
        </a:xfrm>
        <a:prstGeom prst="rect">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w="6350" cap="flat" cmpd="sng" algn="ctr">
          <a:solidFill>
            <a:schemeClr val="accent4">
              <a:hueOff val="5880535"/>
              <a:satOff val="-24466"/>
              <a:lumOff val="5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DD6B40C-E10B-41C4-8AEE-B8318E52F537}">
      <dsp:nvSpPr>
        <dsp:cNvPr id="0" name=""/>
        <dsp:cNvSpPr/>
      </dsp:nvSpPr>
      <dsp:spPr>
        <a:xfrm>
          <a:off x="5560807" y="0"/>
          <a:ext cx="2527639" cy="3304957"/>
        </a:xfrm>
        <a:prstGeom prst="rect">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97065" tIns="330200" rIns="197065" bIns="330200" numCol="1" spcCol="1270" anchor="t" anchorCtr="0">
          <a:noAutofit/>
        </a:bodyPr>
        <a:lstStyle/>
        <a:p>
          <a:pPr marL="0" lvl="0" indent="0" algn="ctr" defTabSz="666750">
            <a:lnSpc>
              <a:spcPct val="90000"/>
            </a:lnSpc>
            <a:spcBef>
              <a:spcPct val="0"/>
            </a:spcBef>
            <a:spcAft>
              <a:spcPct val="35000"/>
            </a:spcAft>
            <a:buNone/>
          </a:pPr>
          <a:r>
            <a:rPr lang="en-US" sz="1500" kern="1200" dirty="0"/>
            <a:t>Learn about some common myths in mental health in perinatal population.</a:t>
          </a:r>
        </a:p>
      </dsp:txBody>
      <dsp:txXfrm>
        <a:off x="5560807" y="1255883"/>
        <a:ext cx="2527639" cy="1982974"/>
      </dsp:txXfrm>
    </dsp:sp>
    <dsp:sp modelId="{B710EFE3-9AAC-4C0A-BA94-88C94DB27130}">
      <dsp:nvSpPr>
        <dsp:cNvPr id="0" name=""/>
        <dsp:cNvSpPr/>
      </dsp:nvSpPr>
      <dsp:spPr>
        <a:xfrm>
          <a:off x="6328883" y="330495"/>
          <a:ext cx="991487" cy="991487"/>
        </a:xfrm>
        <a:prstGeom prst="ellipse">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w="6350" cap="flat" cmpd="sng" algn="ctr">
          <a:solidFill>
            <a:schemeClr val="accent4">
              <a:hueOff val="7840713"/>
              <a:satOff val="-32622"/>
              <a:lumOff val="768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7300" tIns="12700" rIns="7730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74083" y="475695"/>
        <a:ext cx="701087" cy="701087"/>
      </dsp:txXfrm>
    </dsp:sp>
    <dsp:sp modelId="{F0718866-C380-400B-A830-0E4F2CFAFCA5}">
      <dsp:nvSpPr>
        <dsp:cNvPr id="0" name=""/>
        <dsp:cNvSpPr/>
      </dsp:nvSpPr>
      <dsp:spPr>
        <a:xfrm>
          <a:off x="5560807" y="3304885"/>
          <a:ext cx="2527639" cy="72"/>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w="6350" cap="flat" cmpd="sng" algn="ctr">
          <a:solidFill>
            <a:schemeClr val="accent4">
              <a:hueOff val="9800891"/>
              <a:satOff val="-40777"/>
              <a:lumOff val="960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8C48F-C349-4B21-B7B9-D5AF7A504701}">
      <dsp:nvSpPr>
        <dsp:cNvPr id="0" name=""/>
        <dsp:cNvSpPr/>
      </dsp:nvSpPr>
      <dsp:spPr>
        <a:xfrm>
          <a:off x="0" y="2581"/>
          <a:ext cx="8088447" cy="54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20C98D-6BC7-45B1-98F8-BFD4DC72A8B4}">
      <dsp:nvSpPr>
        <dsp:cNvPr id="0" name=""/>
        <dsp:cNvSpPr/>
      </dsp:nvSpPr>
      <dsp:spPr>
        <a:xfrm>
          <a:off x="166364" y="126324"/>
          <a:ext cx="302481" cy="30248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2BAD6-53E9-4161-BDA0-B540AA9FD67A}">
      <dsp:nvSpPr>
        <dsp:cNvPr id="0" name=""/>
        <dsp:cNvSpPr/>
      </dsp:nvSpPr>
      <dsp:spPr>
        <a:xfrm>
          <a:off x="635210" y="2581"/>
          <a:ext cx="7453236" cy="54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05" tIns="58205" rIns="58205" bIns="5820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Provider-to Provider Telephonic Consultations </a:t>
          </a:r>
        </a:p>
      </dsp:txBody>
      <dsp:txXfrm>
        <a:off x="635210" y="2581"/>
        <a:ext cx="7453236" cy="549965"/>
      </dsp:txXfrm>
    </dsp:sp>
    <dsp:sp modelId="{347E653C-15A2-4FA8-944D-0FDD3BEE7776}">
      <dsp:nvSpPr>
        <dsp:cNvPr id="0" name=""/>
        <dsp:cNvSpPr/>
      </dsp:nvSpPr>
      <dsp:spPr>
        <a:xfrm>
          <a:off x="0" y="690038"/>
          <a:ext cx="8088447" cy="54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D5A44-80D9-4CC1-92EF-F385615A1453}">
      <dsp:nvSpPr>
        <dsp:cNvPr id="0" name=""/>
        <dsp:cNvSpPr/>
      </dsp:nvSpPr>
      <dsp:spPr>
        <a:xfrm>
          <a:off x="166364" y="813781"/>
          <a:ext cx="302481" cy="30248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BDDCC-B50C-46A6-8CF1-52B25FD1C9E8}">
      <dsp:nvSpPr>
        <dsp:cNvPr id="0" name=""/>
        <dsp:cNvSpPr/>
      </dsp:nvSpPr>
      <dsp:spPr>
        <a:xfrm>
          <a:off x="635210" y="690038"/>
          <a:ext cx="7453236" cy="54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05" tIns="58205" rIns="58205" bIns="5820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Patient-Facing Consultations (billed through insurance)</a:t>
          </a:r>
        </a:p>
      </dsp:txBody>
      <dsp:txXfrm>
        <a:off x="635210" y="690038"/>
        <a:ext cx="7453236" cy="549965"/>
      </dsp:txXfrm>
    </dsp:sp>
    <dsp:sp modelId="{34C62FDE-3563-485F-8B4D-446A768DB0BD}">
      <dsp:nvSpPr>
        <dsp:cNvPr id="0" name=""/>
        <dsp:cNvSpPr/>
      </dsp:nvSpPr>
      <dsp:spPr>
        <a:xfrm>
          <a:off x="0" y="1377495"/>
          <a:ext cx="8088447" cy="54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2AD3FF-9290-4141-AC79-58F6B7FCF834}">
      <dsp:nvSpPr>
        <dsp:cNvPr id="0" name=""/>
        <dsp:cNvSpPr/>
      </dsp:nvSpPr>
      <dsp:spPr>
        <a:xfrm>
          <a:off x="166364" y="1501237"/>
          <a:ext cx="302481" cy="30248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FE5016-56EF-450F-8185-B369B9724788}">
      <dsp:nvSpPr>
        <dsp:cNvPr id="0" name=""/>
        <dsp:cNvSpPr/>
      </dsp:nvSpPr>
      <dsp:spPr>
        <a:xfrm>
          <a:off x="635210" y="1377495"/>
          <a:ext cx="7453236" cy="54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05" tIns="58205" rIns="58205" bIns="5820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Care Coordination </a:t>
          </a:r>
        </a:p>
      </dsp:txBody>
      <dsp:txXfrm>
        <a:off x="635210" y="1377495"/>
        <a:ext cx="7453236" cy="549965"/>
      </dsp:txXfrm>
    </dsp:sp>
    <dsp:sp modelId="{3F04E52F-A502-4620-A3E0-3EE8052DEA39}">
      <dsp:nvSpPr>
        <dsp:cNvPr id="0" name=""/>
        <dsp:cNvSpPr/>
      </dsp:nvSpPr>
      <dsp:spPr>
        <a:xfrm>
          <a:off x="0" y="2064952"/>
          <a:ext cx="8088447" cy="54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8AA81-E7DE-4296-A538-D508DB165716}">
      <dsp:nvSpPr>
        <dsp:cNvPr id="0" name=""/>
        <dsp:cNvSpPr/>
      </dsp:nvSpPr>
      <dsp:spPr>
        <a:xfrm>
          <a:off x="166364" y="2188694"/>
          <a:ext cx="302481" cy="30248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A2F866-0A36-4359-9F6D-3CF8F48C620D}">
      <dsp:nvSpPr>
        <dsp:cNvPr id="0" name=""/>
        <dsp:cNvSpPr/>
      </dsp:nvSpPr>
      <dsp:spPr>
        <a:xfrm>
          <a:off x="635210" y="2064952"/>
          <a:ext cx="7453236" cy="54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05" tIns="58205" rIns="58205" bIns="5820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Therapy Services (billed through insurance)</a:t>
          </a:r>
        </a:p>
      </dsp:txBody>
      <dsp:txXfrm>
        <a:off x="635210" y="2064952"/>
        <a:ext cx="7453236" cy="549965"/>
      </dsp:txXfrm>
    </dsp:sp>
    <dsp:sp modelId="{8284E906-BF84-4EFA-BB1E-9F1B2118DBED}">
      <dsp:nvSpPr>
        <dsp:cNvPr id="0" name=""/>
        <dsp:cNvSpPr/>
      </dsp:nvSpPr>
      <dsp:spPr>
        <a:xfrm>
          <a:off x="0" y="2752409"/>
          <a:ext cx="8088447" cy="5499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8B9EB-2534-4ED9-B2BF-19CB06AFA16C}">
      <dsp:nvSpPr>
        <dsp:cNvPr id="0" name=""/>
        <dsp:cNvSpPr/>
      </dsp:nvSpPr>
      <dsp:spPr>
        <a:xfrm>
          <a:off x="166364" y="2876151"/>
          <a:ext cx="302481" cy="30248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0312BB-90A7-4D2A-8AF4-16A7DD8A06C2}">
      <dsp:nvSpPr>
        <dsp:cNvPr id="0" name=""/>
        <dsp:cNvSpPr/>
      </dsp:nvSpPr>
      <dsp:spPr>
        <a:xfrm>
          <a:off x="635210" y="2752409"/>
          <a:ext cx="7453236" cy="549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05" tIns="58205" rIns="58205" bIns="58205"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Educational Initiatives</a:t>
          </a:r>
        </a:p>
      </dsp:txBody>
      <dsp:txXfrm>
        <a:off x="635210" y="2752409"/>
        <a:ext cx="7453236" cy="549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F9127-49E9-4FB1-BDBD-4CCD890F9E5F}">
      <dsp:nvSpPr>
        <dsp:cNvPr id="0" name=""/>
        <dsp:cNvSpPr/>
      </dsp:nvSpPr>
      <dsp:spPr>
        <a:xfrm>
          <a:off x="0" y="537055"/>
          <a:ext cx="8088447" cy="9914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F1776-BBAF-42F0-9C55-571D82E519A9}">
      <dsp:nvSpPr>
        <dsp:cNvPr id="0" name=""/>
        <dsp:cNvSpPr/>
      </dsp:nvSpPr>
      <dsp:spPr>
        <a:xfrm>
          <a:off x="299924" y="760140"/>
          <a:ext cx="545317" cy="54531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69073-4682-4E84-A1A0-000E439CA159}">
      <dsp:nvSpPr>
        <dsp:cNvPr id="0" name=""/>
        <dsp:cNvSpPr/>
      </dsp:nvSpPr>
      <dsp:spPr>
        <a:xfrm>
          <a:off x="1145167" y="537055"/>
          <a:ext cx="6943279" cy="99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2" tIns="104932" rIns="104932" bIns="104932"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Contact: </a:t>
          </a:r>
          <a:r>
            <a:rPr lang="en-US" sz="2500" kern="1200" dirty="0">
              <a:latin typeface="Arial" panose="020B0604020202020204" pitchFamily="34" charset="0"/>
              <a:cs typeface="Arial" panose="020B0604020202020204" pitchFamily="34" charset="0"/>
              <a:hlinkClick xmlns:r="http://schemas.openxmlformats.org/officeDocument/2006/relationships" r:id="rId2"/>
            </a:rPr>
            <a:t>rbaweja1@pennstatehealth.psu.edu</a:t>
          </a:r>
          <a:endParaRPr lang="en-US" sz="2500" kern="1200" dirty="0">
            <a:latin typeface="Arial" panose="020B0604020202020204" pitchFamily="34" charset="0"/>
            <a:cs typeface="Arial" panose="020B0604020202020204" pitchFamily="34" charset="0"/>
          </a:endParaRPr>
        </a:p>
      </dsp:txBody>
      <dsp:txXfrm>
        <a:off x="1145167" y="537055"/>
        <a:ext cx="6943279" cy="991487"/>
      </dsp:txXfrm>
    </dsp:sp>
    <dsp:sp modelId="{F08CD962-BDC8-44A6-9142-0D01E1FAA872}">
      <dsp:nvSpPr>
        <dsp:cNvPr id="0" name=""/>
        <dsp:cNvSpPr/>
      </dsp:nvSpPr>
      <dsp:spPr>
        <a:xfrm>
          <a:off x="0" y="1776414"/>
          <a:ext cx="8088447" cy="9914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51FEB-7859-4B5A-A321-3CDA4AF9A9FA}">
      <dsp:nvSpPr>
        <dsp:cNvPr id="0" name=""/>
        <dsp:cNvSpPr/>
      </dsp:nvSpPr>
      <dsp:spPr>
        <a:xfrm>
          <a:off x="299924" y="1999498"/>
          <a:ext cx="545317" cy="54531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041C2-6862-4C39-80CA-7FB9E40A45A5}">
      <dsp:nvSpPr>
        <dsp:cNvPr id="0" name=""/>
        <dsp:cNvSpPr/>
      </dsp:nvSpPr>
      <dsp:spPr>
        <a:xfrm>
          <a:off x="1145167" y="1776414"/>
          <a:ext cx="6943279" cy="991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932" tIns="104932" rIns="104932" bIns="104932" numCol="1" spcCol="1270" anchor="ctr" anchorCtr="0">
          <a:noAutofit/>
        </a:bodyPr>
        <a:lstStyle/>
        <a:p>
          <a:pPr marL="0" lvl="0" indent="0" algn="l" defTabSz="1111250">
            <a:lnSpc>
              <a:spcPct val="90000"/>
            </a:lnSpc>
            <a:spcBef>
              <a:spcPct val="0"/>
            </a:spcBef>
            <a:spcAft>
              <a:spcPct val="35000"/>
            </a:spcAft>
            <a:buNone/>
          </a:pPr>
          <a:r>
            <a:rPr lang="it-IT" sz="2500" kern="1200" dirty="0">
              <a:latin typeface="Arial" panose="020B0604020202020204" pitchFamily="34" charset="0"/>
              <a:cs typeface="Arial" panose="020B0604020202020204" pitchFamily="34" charset="0"/>
              <a:hlinkClick xmlns:r="http://schemas.openxmlformats.org/officeDocument/2006/relationships" r:id="rId4"/>
            </a:rPr>
            <a:t>Perinatal_TiPS@pennstatehealth.psu.edu</a:t>
          </a:r>
          <a:r>
            <a:rPr lang="it-IT" sz="2500" kern="1200" dirty="0">
              <a:latin typeface="Arial" panose="020B0604020202020204" pitchFamily="34" charset="0"/>
              <a:cs typeface="Arial" panose="020B0604020202020204" pitchFamily="34" charset="0"/>
            </a:rPr>
            <a:t> </a:t>
          </a:r>
          <a:endParaRPr lang="en-US" sz="2500" kern="1200" dirty="0">
            <a:latin typeface="Arial" panose="020B0604020202020204" pitchFamily="34" charset="0"/>
            <a:cs typeface="Arial" panose="020B0604020202020204" pitchFamily="34" charset="0"/>
          </a:endParaRPr>
        </a:p>
      </dsp:txBody>
      <dsp:txXfrm>
        <a:off x="1145167" y="1776414"/>
        <a:ext cx="6943279" cy="991487"/>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77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51291-3ADB-26E7-F71C-2E8716795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7FEA30-E377-81F0-C9D0-87D99EA4F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2D6AC-C4D0-6D58-B7E5-B67A813D7D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8A2D7-C403-60C3-A9C2-E95A5D2032F8}"/>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7635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0DE9-BCB5-4E08-E565-FC9E01D79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19520-FBE4-77F4-E8FD-3028EA6C3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FEDF1-CECB-8BCB-4A05-8C657C13125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199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42901-55A9-2659-2CE7-1C17EE318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EDC153-4555-E5C0-5188-E7C26BE4D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22C41-AAD2-3F8A-5EF2-4EBFD39E578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6338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4D9EEF-494A-4A6A-99ED-79BB5F1AEBC7}" type="slidenum">
              <a:rPr lang="en-US" smtClean="0"/>
              <a:t>38</a:t>
            </a:fld>
            <a:endParaRPr lang="en-US"/>
          </a:p>
        </p:txBody>
      </p:sp>
    </p:spTree>
    <p:extLst>
      <p:ext uri="{BB962C8B-B14F-4D97-AF65-F5344CB8AC3E}">
        <p14:creationId xmlns:p14="http://schemas.microsoft.com/office/powerpoint/2010/main" val="1625839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2DCFBE-755B-364D-8D9F-AC7D37485D9C}" type="slidenum">
              <a:rPr lang="en-US" smtClean="0"/>
              <a:t>9</a:t>
            </a:fld>
            <a:endParaRPr lang="en-US"/>
          </a:p>
        </p:txBody>
      </p:sp>
    </p:spTree>
    <p:extLst>
      <p:ext uri="{BB962C8B-B14F-4D97-AF65-F5344CB8AC3E}">
        <p14:creationId xmlns:p14="http://schemas.microsoft.com/office/powerpoint/2010/main" val="321318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658" y="206881"/>
            <a:ext cx="8088448" cy="994172"/>
          </a:xfrm>
          <a:prstGeom prst="rect">
            <a:avLst/>
          </a:prstGeom>
        </p:spPr>
        <p:txBody>
          <a:bodyPr/>
          <a:lstStyle>
            <a:lvl1pPr>
              <a:defRPr/>
            </a:lvl1pPr>
          </a:lstStyle>
          <a:p>
            <a:r>
              <a:rPr lang="en-US" dirty="0"/>
              <a:t>Click to edit title</a:t>
            </a:r>
          </a:p>
        </p:txBody>
      </p:sp>
      <p:sp>
        <p:nvSpPr>
          <p:cNvPr id="3" name="Content Placeholder 2"/>
          <p:cNvSpPr>
            <a:spLocks noGrp="1"/>
          </p:cNvSpPr>
          <p:nvPr>
            <p:ph idx="1" hasCustomPrompt="1"/>
          </p:nvPr>
        </p:nvSpPr>
        <p:spPr>
          <a:xfrm>
            <a:off x="471659" y="1209893"/>
            <a:ext cx="8088447" cy="3304957"/>
          </a:xfrm>
          <a:prstGeom prst="rect">
            <a:avLst/>
          </a:prstGeom>
        </p:spPr>
        <p:txBody>
          <a:bodyPr/>
          <a:lstStyle>
            <a:lvl1pPr>
              <a:defRPr>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bullet point</a:t>
            </a:r>
          </a:p>
          <a:p>
            <a:pPr lvl="1"/>
            <a:r>
              <a:rPr lang="en-US" dirty="0"/>
              <a:t>Second level</a:t>
            </a:r>
          </a:p>
          <a:p>
            <a:pPr lvl="2"/>
            <a:r>
              <a:rPr lang="en-US" dirty="0"/>
              <a:t>Third level</a:t>
            </a:r>
          </a:p>
        </p:txBody>
      </p:sp>
    </p:spTree>
    <p:extLst>
      <p:ext uri="{BB962C8B-B14F-4D97-AF65-F5344CB8AC3E}">
        <p14:creationId xmlns:p14="http://schemas.microsoft.com/office/powerpoint/2010/main" val="3186479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1_Horz 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420" y="66101"/>
            <a:ext cx="8046507" cy="775917"/>
          </a:xfrm>
          <a:prstGeom prst="rect">
            <a:avLst/>
          </a:prstGeom>
        </p:spPr>
        <p:txBody>
          <a:bodyPr anchor="b"/>
          <a:lstStyle>
            <a:lvl1pPr>
              <a:defRPr sz="2400"/>
            </a:lvl1pPr>
          </a:lstStyle>
          <a:p>
            <a:r>
              <a:rPr lang="en-US" dirty="0"/>
              <a:t>Click to edit picture caption</a:t>
            </a:r>
          </a:p>
        </p:txBody>
      </p:sp>
      <p:sp>
        <p:nvSpPr>
          <p:cNvPr id="3" name="Picture Placeholder 2"/>
          <p:cNvSpPr>
            <a:spLocks noGrp="1" noChangeAspect="1"/>
          </p:cNvSpPr>
          <p:nvPr>
            <p:ph type="pic" idx="1" hasCustomPrompt="1"/>
          </p:nvPr>
        </p:nvSpPr>
        <p:spPr>
          <a:xfrm>
            <a:off x="3128946" y="901948"/>
            <a:ext cx="5422981" cy="3609947"/>
          </a:xfrm>
          <a:prstGeom prst="rect">
            <a:avLst/>
          </a:prstGeom>
          <a:solidFill>
            <a:srgbClr val="6CACE4">
              <a:alpha val="10000"/>
            </a:srgbClr>
          </a:solidFill>
        </p:spPr>
        <p:txBody>
          <a:bodyPr anchor="t"/>
          <a:lstStyle>
            <a:lvl1pPr marL="0" indent="0">
              <a:buNone/>
              <a:defRPr sz="2400">
                <a:solidFill>
                  <a:srgbClr val="003087"/>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horizonal picture </a:t>
            </a:r>
          </a:p>
        </p:txBody>
      </p:sp>
      <p:sp>
        <p:nvSpPr>
          <p:cNvPr id="4" name="Text Placeholder 3"/>
          <p:cNvSpPr>
            <a:spLocks noGrp="1"/>
          </p:cNvSpPr>
          <p:nvPr>
            <p:ph type="body" sz="half" idx="2" hasCustomPrompt="1"/>
          </p:nvPr>
        </p:nvSpPr>
        <p:spPr>
          <a:xfrm>
            <a:off x="553268" y="901947"/>
            <a:ext cx="2247771" cy="2105658"/>
          </a:xfrm>
          <a:prstGeom prst="rect">
            <a:avLst/>
          </a:prstGeom>
        </p:spPr>
        <p:txBody>
          <a:bodyPr/>
          <a:lstStyle>
            <a:lvl1pPr marL="0" indent="0">
              <a:buNone/>
              <a:defRPr sz="1200">
                <a:solidFill>
                  <a:srgbClr val="003087"/>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text</a:t>
            </a:r>
          </a:p>
        </p:txBody>
      </p:sp>
    </p:spTree>
    <p:extLst>
      <p:ext uri="{BB962C8B-B14F-4D97-AF65-F5344CB8AC3E}">
        <p14:creationId xmlns:p14="http://schemas.microsoft.com/office/powerpoint/2010/main" val="480264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and Bod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235" y="200025"/>
            <a:ext cx="8037608" cy="955676"/>
          </a:xfrm>
          <a:prstGeom prst="rect">
            <a:avLst/>
          </a:prstGeom>
        </p:spPr>
        <p:txBody>
          <a:bodyPr/>
          <a:lstStyle>
            <a:lvl1pPr>
              <a:defRPr/>
            </a:lvl1pPr>
          </a:lstStyle>
          <a:p>
            <a:r>
              <a:rPr lang="en-US" dirty="0"/>
              <a:t>Click to edit title</a:t>
            </a:r>
            <a:br>
              <a:rPr lang="en-US" dirty="0"/>
            </a:br>
            <a:endParaRPr lang="en-US" dirty="0"/>
          </a:p>
        </p:txBody>
      </p:sp>
      <p:sp>
        <p:nvSpPr>
          <p:cNvPr id="7" name="Text Placeholder 6">
            <a:extLst>
              <a:ext uri="{FF2B5EF4-FFF2-40B4-BE49-F238E27FC236}">
                <a16:creationId xmlns:a16="http://schemas.microsoft.com/office/drawing/2014/main" id="{C21D9666-B1C1-EC49-B63F-5A2B91C99CD7}"/>
              </a:ext>
            </a:extLst>
          </p:cNvPr>
          <p:cNvSpPr>
            <a:spLocks noGrp="1"/>
          </p:cNvSpPr>
          <p:nvPr>
            <p:ph type="body" sz="quarter" idx="10" hasCustomPrompt="1"/>
          </p:nvPr>
        </p:nvSpPr>
        <p:spPr>
          <a:xfrm>
            <a:off x="514235" y="1206973"/>
            <a:ext cx="8037608" cy="3307877"/>
          </a:xfrm>
          <a:prstGeom prst="rect">
            <a:avLst/>
          </a:prstGeom>
        </p:spPr>
        <p:txBody>
          <a:bodyPr/>
          <a:lstStyle>
            <a:lvl1pPr marL="0" indent="0" algn="l" eaLnBrk="1" hangingPunct="1">
              <a:lnSpc>
                <a:spcPct val="100000"/>
              </a:lnSpc>
              <a:spcBef>
                <a:spcPts val="0"/>
              </a:spcBef>
              <a:spcAft>
                <a:spcPts val="0"/>
              </a:spcAft>
              <a:buFont typeface="Arial" panose="020B0604020202020204" pitchFamily="34" charset="0"/>
              <a:buNone/>
              <a:defRPr lang="en-US" sz="1800" b="0" i="0" smtClean="0">
                <a:effectLst/>
              </a:defRPr>
            </a:lvl1pPr>
            <a:lvl2pPr marL="0" indent="0" algn="l">
              <a:lnSpc>
                <a:spcPct val="100000"/>
              </a:lnSpc>
              <a:spcBef>
                <a:spcPts val="0"/>
              </a:spcBef>
              <a:buNone/>
              <a:defRPr>
                <a:solidFill>
                  <a:srgbClr val="003087"/>
                </a:solidFill>
                <a:latin typeface="Arial" panose="020B0604020202020204" pitchFamily="34" charset="0"/>
                <a:cs typeface="Arial" panose="020B0604020202020204" pitchFamily="34" charset="0"/>
              </a:defRPr>
            </a:lvl2pPr>
            <a:lvl3pPr marL="0" indent="0" algn="l">
              <a:lnSpc>
                <a:spcPct val="100000"/>
              </a:lnSpc>
              <a:spcBef>
                <a:spcPts val="0"/>
              </a:spcBef>
              <a:buNone/>
              <a:defRPr>
                <a:solidFill>
                  <a:srgbClr val="003087"/>
                </a:solidFill>
                <a:latin typeface="Arial" panose="020B0604020202020204" pitchFamily="34" charset="0"/>
                <a:cs typeface="Arial" panose="020B0604020202020204" pitchFamily="34" charset="0"/>
              </a:defRPr>
            </a:lvl3pPr>
            <a:lvl4pPr marL="0" indent="0" algn="l">
              <a:lnSpc>
                <a:spcPct val="100000"/>
              </a:lnSpc>
              <a:spcBef>
                <a:spcPts val="0"/>
              </a:spcBef>
              <a:buNone/>
              <a:defRPr>
                <a:solidFill>
                  <a:srgbClr val="003087"/>
                </a:solidFill>
                <a:latin typeface="Arial" panose="020B0604020202020204" pitchFamily="34" charset="0"/>
                <a:cs typeface="Arial" panose="020B0604020202020204" pitchFamily="34" charset="0"/>
              </a:defRPr>
            </a:lvl4pPr>
            <a:lvl5pPr marL="0" indent="0" algn="l">
              <a:lnSpc>
                <a:spcPct val="100000"/>
              </a:lnSpc>
              <a:spcBef>
                <a:spcPts val="0"/>
              </a:spcBef>
              <a:buNone/>
              <a:defRPr>
                <a:solidFill>
                  <a:srgbClr val="003087"/>
                </a:solidFill>
                <a:latin typeface="Arial" panose="020B0604020202020204" pitchFamily="34" charset="0"/>
                <a:cs typeface="Arial" panose="020B0604020202020204" pitchFamily="34" charset="0"/>
              </a:defRPr>
            </a:lvl5pPr>
          </a:lstStyle>
          <a:p>
            <a:r>
              <a:rPr lang="en-US" dirty="0"/>
              <a:t>Click to edit non-bullet body text, for example Penn State Health is a multi-hospital system serving patients and communities across 29 counties in central Pennsylvania. It employs more than 14,000 people systemwide.</a:t>
            </a:r>
          </a:p>
        </p:txBody>
      </p:sp>
    </p:spTree>
    <p:extLst>
      <p:ext uri="{BB962C8B-B14F-4D97-AF65-F5344CB8AC3E}">
        <p14:creationId xmlns:p14="http://schemas.microsoft.com/office/powerpoint/2010/main" val="421487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ransitional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6CFD30-23F8-DA46-8561-7EBA65110F71}"/>
              </a:ext>
            </a:extLst>
          </p:cNvPr>
          <p:cNvPicPr preferRelativeResize="0">
            <a:picLocks/>
          </p:cNvPicPr>
          <p:nvPr userDrawn="1"/>
        </p:nvPicPr>
        <p:blipFill>
          <a:blip r:embed="rId2">
            <a:alphaModFix/>
          </a:blip>
          <a:stretch>
            <a:fillRect/>
          </a:stretch>
        </p:blipFill>
        <p:spPr>
          <a:xfrm>
            <a:off x="-54864" y="-68580"/>
            <a:ext cx="9297924" cy="5280660"/>
          </a:xfrm>
          <a:prstGeom prst="rect">
            <a:avLst/>
          </a:prstGeom>
          <a:blipFill>
            <a:blip r:embed="rId2"/>
            <a:stretch>
              <a:fillRect/>
            </a:stretch>
          </a:blipFill>
        </p:spPr>
      </p:pic>
      <p:sp>
        <p:nvSpPr>
          <p:cNvPr id="8" name="Title 1">
            <a:extLst>
              <a:ext uri="{FF2B5EF4-FFF2-40B4-BE49-F238E27FC236}">
                <a16:creationId xmlns:a16="http://schemas.microsoft.com/office/drawing/2014/main" id="{E2B442B5-8156-2F45-888E-79190BB94E2C}"/>
              </a:ext>
            </a:extLst>
          </p:cNvPr>
          <p:cNvSpPr>
            <a:spLocks noGrp="1"/>
          </p:cNvSpPr>
          <p:nvPr>
            <p:ph type="title" hasCustomPrompt="1"/>
          </p:nvPr>
        </p:nvSpPr>
        <p:spPr>
          <a:xfrm>
            <a:off x="488295" y="219456"/>
            <a:ext cx="8389005" cy="3278124"/>
          </a:xfrm>
          <a:prstGeom prst="rect">
            <a:avLst/>
          </a:prstGeom>
        </p:spPr>
        <p:txBody>
          <a:bodyPr anchor="b"/>
          <a:lstStyle>
            <a:lvl1pPr>
              <a:defRPr sz="4050">
                <a:solidFill>
                  <a:schemeClr val="bg1"/>
                </a:solidFill>
              </a:defRPr>
            </a:lvl1pPr>
          </a:lstStyle>
          <a:p>
            <a:r>
              <a:rPr lang="en-US" dirty="0"/>
              <a:t>Click to edit transitional header</a:t>
            </a:r>
          </a:p>
        </p:txBody>
      </p:sp>
    </p:spTree>
    <p:extLst>
      <p:ext uri="{BB962C8B-B14F-4D97-AF65-F5344CB8AC3E}">
        <p14:creationId xmlns:p14="http://schemas.microsoft.com/office/powerpoint/2010/main" val="3917022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ezaccess.libraries.psu.edu/10.1007/s10995-014-1625-6" TargetMode="External"/><Relationship Id="rId2" Type="http://schemas.openxmlformats.org/officeDocument/2006/relationships/hyperlink" Target="https://doi-org.ezaccess.libraries.psu.edu/10.1053/j.semperi.2015.06.007" TargetMode="External"/><Relationship Id="rId1" Type="http://schemas.openxmlformats.org/officeDocument/2006/relationships/slideLayout" Target="../slideLayouts/slideLayout2.xml"/><Relationship Id="rId5" Type="http://schemas.openxmlformats.org/officeDocument/2006/relationships/hyperlink" Target="https://doi.org/10.1089/jwh.2020.8875" TargetMode="External"/><Relationship Id="rId4" Type="http://schemas.openxmlformats.org/officeDocument/2006/relationships/hyperlink" Target="https://doi.org/10.1176/appi.ajp.2016.1507085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oi-org.ezaccess.libraries.psu.edu/10.1007/s40262-014-0233-3" TargetMode="External"/><Relationship Id="rId7" Type="http://schemas.openxmlformats.org/officeDocument/2006/relationships/hyperlink" Target="https://doi-org.ezaccess.libraries.psu.edu/10.1542/peds.2005-2948" TargetMode="External"/><Relationship Id="rId2" Type="http://schemas.openxmlformats.org/officeDocument/2006/relationships/hyperlink" Target="https://doi.org/10.1007/s40265-024-02038-z" TargetMode="External"/><Relationship Id="rId1" Type="http://schemas.openxmlformats.org/officeDocument/2006/relationships/slideLayout" Target="../slideLayouts/slideLayout2.xml"/><Relationship Id="rId6" Type="http://schemas.openxmlformats.org/officeDocument/2006/relationships/hyperlink" Target="https://doi-org.ezaccess.libraries.psu.edu/10.1001/archgenpsychiatry.2010.111" TargetMode="External"/><Relationship Id="rId5" Type="http://schemas.openxmlformats.org/officeDocument/2006/relationships/hyperlink" Target="https://doi-org.ezaccess.libraries.psu.edu/10.4088/JCP.12r07968" TargetMode="External"/><Relationship Id="rId4" Type="http://schemas.openxmlformats.org/officeDocument/2006/relationships/hyperlink" Target="https://doi.org/10.1177/02698811251370973"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cdc.gov/suicide/pdf/NCIPC-Suicide-FactSheet-508_FINAL.pdf" TargetMode="External"/><Relationship Id="rId3" Type="http://schemas.openxmlformats.org/officeDocument/2006/relationships/hyperlink" Target="https://doi.org/10.1007/s00787-025-02803-9" TargetMode="External"/><Relationship Id="rId7" Type="http://schemas.openxmlformats.org/officeDocument/2006/relationships/hyperlink" Target="https://doi.org/10.1097/AOG.0000000000005202" TargetMode="External"/><Relationship Id="rId2" Type="http://schemas.openxmlformats.org/officeDocument/2006/relationships/hyperlink" Target="https://doi-org.ezaccess.libraries.psu.edu/10.1001/jamainternmed.2022.4268" TargetMode="External"/><Relationship Id="rId1" Type="http://schemas.openxmlformats.org/officeDocument/2006/relationships/slideLayout" Target="../slideLayouts/slideLayout2.xml"/><Relationship Id="rId6" Type="http://schemas.openxmlformats.org/officeDocument/2006/relationships/hyperlink" Target="https://doi.org/10.1177/1535759719835353" TargetMode="External"/><Relationship Id="rId5" Type="http://schemas.openxmlformats.org/officeDocument/2006/relationships/hyperlink" Target="https://www.acog.org/clinical/clinical-guidance/committee-opinion/articles/2020/04/physical-activity-and-exercise-during-pregnancy-and-the-postpartum-period" TargetMode="External"/><Relationship Id="rId4" Type="http://schemas.openxmlformats.org/officeDocument/2006/relationships/hyperlink" Target="https://www.cdc.gov/physical-activity-basics/guidelines/healthy-pregnant-or-postpartum-women.html#:~:text=Recommendations%201%20Physical%20Activity%20Recommendation%20Get%20at%20least,3%20Examples%20of%20Physical%20Activity%20Brisk%20walking.%2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hyperlink" Target="https://redcap.ctsi.psu.edu/surveys/" TargetMode="External"/><Relationship Id="rId3" Type="http://schemas.openxmlformats.org/officeDocument/2006/relationships/image" Target="../media/image33.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www.pngall.com/question-mark-png/" TargetMode="External"/><Relationship Id="rId4" Type="http://schemas.microsoft.com/office/2007/relationships/hdphoto" Target="../media/hdphoto1.wdp"/><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B3A5C"/>
        </a:solidFill>
        <a:effectLst/>
      </p:bgPr>
    </p:bg>
    <p:spTree>
      <p:nvGrpSpPr>
        <p:cNvPr id="1" name=""/>
        <p:cNvGrpSpPr/>
        <p:nvPr/>
      </p:nvGrpSpPr>
      <p:grpSpPr>
        <a:xfrm>
          <a:off x="0" y="0"/>
          <a:ext cx="0" cy="0"/>
          <a:chOff x="0" y="0"/>
          <a:chExt cx="0" cy="0"/>
        </a:xfrm>
      </p:grpSpPr>
      <p:sp>
        <p:nvSpPr>
          <p:cNvPr id="3" name="Shape 1"/>
          <p:cNvSpPr/>
          <p:nvPr/>
        </p:nvSpPr>
        <p:spPr>
          <a:xfrm>
            <a:off x="0" y="3471988"/>
            <a:ext cx="9144000" cy="1280160"/>
          </a:xfrm>
          <a:prstGeom prst="rect">
            <a:avLst/>
          </a:prstGeom>
          <a:solidFill>
            <a:srgbClr val="028090"/>
          </a:solidFill>
          <a:ln w="12700">
            <a:solidFill>
              <a:srgbClr val="028090"/>
            </a:solidFill>
            <a:prstDash val="solid"/>
          </a:ln>
        </p:spPr>
        <p:txBody>
          <a:bodyPr/>
          <a:lstStyle/>
          <a:p>
            <a:endParaRPr lang="en-US"/>
          </a:p>
        </p:txBody>
      </p:sp>
      <p:sp>
        <p:nvSpPr>
          <p:cNvPr id="5" name="Text 2"/>
          <p:cNvSpPr/>
          <p:nvPr/>
        </p:nvSpPr>
        <p:spPr>
          <a:xfrm>
            <a:off x="251460" y="1107488"/>
            <a:ext cx="8412480" cy="1280160"/>
          </a:xfrm>
          <a:prstGeom prst="rect">
            <a:avLst/>
          </a:prstGeom>
          <a:noFill/>
          <a:ln/>
        </p:spPr>
        <p:txBody>
          <a:bodyPr wrap="square" rtlCol="0" anchor="ctr"/>
          <a:lstStyle/>
          <a:p>
            <a:pPr marL="0" indent="0" algn="ctr">
              <a:buNone/>
            </a:pPr>
            <a:r>
              <a:rPr lang="en-US" sz="3600" b="1" dirty="0">
                <a:solidFill>
                  <a:srgbClr val="FFFFFF"/>
                </a:solidFill>
                <a:latin typeface="Calibri" pitchFamily="34" charset="0"/>
                <a:ea typeface="Calibri" pitchFamily="34" charset="-122"/>
                <a:cs typeface="Calibri" pitchFamily="34" charset="-120"/>
              </a:rPr>
              <a:t>Perinatal Mental Health Essentials</a:t>
            </a:r>
            <a:endParaRPr lang="en-US" sz="3600" dirty="0"/>
          </a:p>
        </p:txBody>
      </p:sp>
      <p:sp>
        <p:nvSpPr>
          <p:cNvPr id="6" name="Text 3"/>
          <p:cNvSpPr/>
          <p:nvPr/>
        </p:nvSpPr>
        <p:spPr>
          <a:xfrm>
            <a:off x="700609" y="2395268"/>
            <a:ext cx="7332453" cy="594360"/>
          </a:xfrm>
          <a:prstGeom prst="rect">
            <a:avLst/>
          </a:prstGeom>
          <a:noFill/>
          <a:ln/>
        </p:spPr>
        <p:txBody>
          <a:bodyPr wrap="square" rtlCol="0" anchor="ctr"/>
          <a:lstStyle/>
          <a:p>
            <a:pPr marL="0" indent="0" algn="ctr">
              <a:buNone/>
            </a:pPr>
            <a:r>
              <a:rPr lang="en-US" sz="1900" i="1" dirty="0">
                <a:solidFill>
                  <a:srgbClr val="A8D5DC"/>
                </a:solidFill>
                <a:latin typeface="Calibri" pitchFamily="34" charset="0"/>
                <a:ea typeface="Calibri" pitchFamily="34" charset="-122"/>
                <a:cs typeface="Calibri" pitchFamily="34" charset="-120"/>
              </a:rPr>
              <a:t>Penn State Health, Perinatal </a:t>
            </a:r>
            <a:r>
              <a:rPr lang="en-US" sz="1900" i="1" dirty="0" err="1">
                <a:solidFill>
                  <a:srgbClr val="A8D5DC"/>
                </a:solidFill>
                <a:latin typeface="Calibri" pitchFamily="34" charset="0"/>
                <a:ea typeface="Calibri" pitchFamily="34" charset="-122"/>
                <a:cs typeface="Calibri" pitchFamily="34" charset="-120"/>
              </a:rPr>
              <a:t>TiPS</a:t>
            </a:r>
            <a:r>
              <a:rPr lang="en-US" sz="1900" i="1" dirty="0">
                <a:solidFill>
                  <a:srgbClr val="A8D5DC"/>
                </a:solidFill>
                <a:latin typeface="Calibri" pitchFamily="34" charset="0"/>
                <a:ea typeface="Calibri" pitchFamily="34" charset="-122"/>
                <a:cs typeface="Calibri" pitchFamily="34" charset="-120"/>
              </a:rPr>
              <a:t> Program</a:t>
            </a:r>
            <a:endParaRPr lang="en-US" sz="1900" dirty="0"/>
          </a:p>
        </p:txBody>
      </p:sp>
      <p:sp>
        <p:nvSpPr>
          <p:cNvPr id="7" name="Text 4"/>
          <p:cNvSpPr/>
          <p:nvPr/>
        </p:nvSpPr>
        <p:spPr>
          <a:xfrm>
            <a:off x="60011" y="3503618"/>
            <a:ext cx="8613648" cy="1280160"/>
          </a:xfrm>
          <a:prstGeom prst="rect">
            <a:avLst/>
          </a:prstGeom>
          <a:noFill/>
          <a:ln/>
        </p:spPr>
        <p:txBody>
          <a:bodyPr wrap="square" rtlCol="0" anchor="ctr"/>
          <a:lstStyle/>
          <a:p>
            <a:pPr algn="ctr"/>
            <a:r>
              <a:rPr lang="en-US" sz="1400" dirty="0">
                <a:solidFill>
                  <a:schemeClr val="bg1"/>
                </a:solidFill>
              </a:rPr>
              <a:t>Ritika Baweja, MD </a:t>
            </a:r>
          </a:p>
          <a:p>
            <a:pPr algn="ctr"/>
            <a:r>
              <a:rPr lang="en-US" sz="1400" dirty="0">
                <a:solidFill>
                  <a:schemeClr val="bg1"/>
                </a:solidFill>
              </a:rPr>
              <a:t>Associate Professor Department of Psychiatry and </a:t>
            </a:r>
            <a:r>
              <a:rPr lang="en-US" sz="1400">
                <a:solidFill>
                  <a:schemeClr val="bg1"/>
                </a:solidFill>
              </a:rPr>
              <a:t>BH &amp; Obstetrics </a:t>
            </a:r>
            <a:r>
              <a:rPr lang="en-US" sz="1400" dirty="0">
                <a:solidFill>
                  <a:schemeClr val="bg1"/>
                </a:solidFill>
              </a:rPr>
              <a:t>and Gynecology</a:t>
            </a:r>
          </a:p>
          <a:p>
            <a:pPr algn="ctr"/>
            <a:r>
              <a:rPr lang="en-US" sz="1400" dirty="0">
                <a:solidFill>
                  <a:schemeClr val="bg1"/>
                </a:solidFill>
              </a:rPr>
              <a:t>Penn State Health, COM, Hershey, PA </a:t>
            </a:r>
          </a:p>
        </p:txBody>
      </p:sp>
    </p:spTree>
  </p:cSld>
  <p:clrMapOvr>
    <a:masterClrMapping/>
  </p:clrMapOvr>
  <mc:AlternateContent xmlns:mc="http://schemas.openxmlformats.org/markup-compatibility/2006" xmlns:p14="http://schemas.microsoft.com/office/powerpoint/2010/main">
    <mc:Choice Requires="p14">
      <p:transition spd="slow" p14:dur="2000" advTm="82221"/>
    </mc:Choice>
    <mc:Fallback xmlns="">
      <p:transition spd="slow" advTm="8222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C743-46E2-6674-D46B-63FDE29A4434}"/>
              </a:ext>
            </a:extLst>
          </p:cNvPr>
          <p:cNvSpPr>
            <a:spLocks noGrp="1"/>
          </p:cNvSpPr>
          <p:nvPr>
            <p:ph type="title"/>
          </p:nvPr>
        </p:nvSpPr>
        <p:spPr>
          <a:xfrm>
            <a:off x="527776" y="216693"/>
            <a:ext cx="8088448" cy="994172"/>
          </a:xfrm>
        </p:spPr>
        <p:txBody>
          <a:bodyPr>
            <a:normAutofit/>
          </a:bodyPr>
          <a:lstStyle/>
          <a:p>
            <a:pPr algn="ctr"/>
            <a:r>
              <a:rPr lang="en-US" sz="2700" dirty="0"/>
              <a:t>What is Perinatal </a:t>
            </a:r>
            <a:r>
              <a:rPr lang="en-US" sz="2700" dirty="0" err="1"/>
              <a:t>TiPS</a:t>
            </a:r>
            <a:endParaRPr lang="en-US" sz="2700" dirty="0"/>
          </a:p>
        </p:txBody>
      </p:sp>
      <p:graphicFrame>
        <p:nvGraphicFramePr>
          <p:cNvPr id="5" name="Content Placeholder 2">
            <a:extLst>
              <a:ext uri="{FF2B5EF4-FFF2-40B4-BE49-F238E27FC236}">
                <a16:creationId xmlns:a16="http://schemas.microsoft.com/office/drawing/2014/main" id="{0DF8F688-677B-D5D0-52A7-CD4D7C0ECEB0}"/>
              </a:ext>
            </a:extLst>
          </p:cNvPr>
          <p:cNvGraphicFramePr>
            <a:graphicFrameLocks noGrp="1"/>
          </p:cNvGraphicFramePr>
          <p:nvPr>
            <p:ph idx="1"/>
          </p:nvPr>
        </p:nvGraphicFramePr>
        <p:xfrm>
          <a:off x="471659" y="1013950"/>
          <a:ext cx="8088447" cy="330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0069334"/>
      </p:ext>
    </p:extLst>
  </p:cSld>
  <p:clrMapOvr>
    <a:masterClrMapping/>
  </p:clrMapOvr>
  <mc:AlternateContent xmlns:mc="http://schemas.openxmlformats.org/markup-compatibility/2006" xmlns:p14="http://schemas.microsoft.com/office/powerpoint/2010/main">
    <mc:Choice Requires="p14">
      <p:transition spd="slow" p14:dur="2000" advTm="116025"/>
    </mc:Choice>
    <mc:Fallback xmlns="">
      <p:transition spd="slow" advTm="11602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8">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What Is Perinatal TiPS?</a:t>
            </a:r>
            <a:endParaRPr lang="en-US" sz="2200" dirty="0"/>
          </a:p>
        </p:txBody>
      </p:sp>
      <p:sp>
        <p:nvSpPr>
          <p:cNvPr id="4" name="Shape 2"/>
          <p:cNvSpPr/>
          <p:nvPr/>
        </p:nvSpPr>
        <p:spPr>
          <a:xfrm>
            <a:off x="274320" y="822960"/>
            <a:ext cx="5303520" cy="4023360"/>
          </a:xfrm>
          <a:prstGeom prst="rect">
            <a:avLst/>
          </a:prstGeom>
          <a:solidFill>
            <a:srgbClr val="FFFFFF"/>
          </a:solidFill>
          <a:ln w="12700">
            <a:solidFill>
              <a:srgbClr val="A8D5DC"/>
            </a:solidFill>
            <a:prstDash val="solid"/>
          </a:ln>
        </p:spPr>
        <p:txBody>
          <a:bodyPr/>
          <a:lstStyle/>
          <a:p>
            <a:endParaRPr lang="en-US"/>
          </a:p>
        </p:txBody>
      </p:sp>
      <p:sp>
        <p:nvSpPr>
          <p:cNvPr id="5" name="Text 3"/>
          <p:cNvSpPr/>
          <p:nvPr/>
        </p:nvSpPr>
        <p:spPr>
          <a:xfrm>
            <a:off x="457200" y="960120"/>
            <a:ext cx="5029200" cy="3749040"/>
          </a:xfrm>
          <a:prstGeom prst="rect">
            <a:avLst/>
          </a:prstGeom>
          <a:noFill/>
          <a:ln/>
        </p:spPr>
        <p:txBody>
          <a:bodyPr wrap="square" rtlCol="0" anchor="ctr"/>
          <a:lstStyle/>
          <a:p>
            <a:pPr marL="0" indent="0">
              <a:spcAft>
                <a:spcPts val="600"/>
              </a:spcAft>
              <a:buNone/>
            </a:pPr>
            <a:r>
              <a:rPr lang="en-US" sz="1300" b="1" dirty="0">
                <a:solidFill>
                  <a:srgbClr val="1B3A5C"/>
                </a:solidFill>
                <a:latin typeface="Calibri" pitchFamily="34" charset="0"/>
                <a:ea typeface="Calibri" pitchFamily="34" charset="-122"/>
                <a:cs typeface="Calibri" pitchFamily="34" charset="-120"/>
              </a:rPr>
              <a:t>A FREE telephonic psychiatric consultation program for providers serving pregnant and postpartum patients</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Covers patients age 18+ who are pregnant or within 1 year postpartum</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Available to ALL provider types: prescribers AND non-prescribers</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OB-GYN, PCP, psychiatrists, addiction medicine, NPs, PAs</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Social workers, doulas, therapists, home health, case managers, parole officers, SUD providers</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Any office staff can call on behalf of a provider</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Mon–Fri, 9am–5pm | Speak to a Care Coordinator → consult with psychiatrist/SUD specialist</a:t>
            </a:r>
            <a:endParaRPr lang="en-US" sz="1300" dirty="0"/>
          </a:p>
        </p:txBody>
      </p:sp>
      <p:sp>
        <p:nvSpPr>
          <p:cNvPr id="6" name="Shape 4"/>
          <p:cNvSpPr/>
          <p:nvPr/>
        </p:nvSpPr>
        <p:spPr>
          <a:xfrm>
            <a:off x="5852160" y="822960"/>
            <a:ext cx="3017520" cy="1828800"/>
          </a:xfrm>
          <a:prstGeom prst="rect">
            <a:avLst/>
          </a:prstGeom>
          <a:solidFill>
            <a:srgbClr val="028090"/>
          </a:solidFill>
          <a:ln w="12700">
            <a:solidFill>
              <a:srgbClr val="028090"/>
            </a:solidFill>
            <a:prstDash val="solid"/>
          </a:ln>
        </p:spPr>
        <p:txBody>
          <a:bodyPr/>
          <a:lstStyle/>
          <a:p>
            <a:endParaRPr lang="en-US"/>
          </a:p>
        </p:txBody>
      </p:sp>
      <p:pic>
        <p:nvPicPr>
          <p:cNvPr id="7" name="Image 0" descr="preencoded.png"/>
          <p:cNvPicPr>
            <a:picLocks noChangeAspect="1"/>
          </p:cNvPicPr>
          <p:nvPr/>
        </p:nvPicPr>
        <p:blipFill>
          <a:blip r:embed="rId3"/>
          <a:stretch>
            <a:fillRect/>
          </a:stretch>
        </p:blipFill>
        <p:spPr>
          <a:xfrm>
            <a:off x="5989320" y="914400"/>
            <a:ext cx="457200" cy="457200"/>
          </a:xfrm>
          <a:prstGeom prst="rect">
            <a:avLst/>
          </a:prstGeom>
        </p:spPr>
      </p:pic>
      <p:sp>
        <p:nvSpPr>
          <p:cNvPr id="8" name="Text 5"/>
          <p:cNvSpPr/>
          <p:nvPr/>
        </p:nvSpPr>
        <p:spPr>
          <a:xfrm>
            <a:off x="6492240" y="914400"/>
            <a:ext cx="2286000" cy="411480"/>
          </a:xfrm>
          <a:prstGeom prst="rect">
            <a:avLst/>
          </a:prstGeom>
          <a:noFill/>
          <a:ln/>
        </p:spPr>
        <p:txBody>
          <a:bodyPr wrap="square"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Who Can Call?</a:t>
            </a:r>
            <a:endParaRPr lang="en-US" sz="1400" dirty="0"/>
          </a:p>
        </p:txBody>
      </p:sp>
      <p:sp>
        <p:nvSpPr>
          <p:cNvPr id="9" name="Text 6"/>
          <p:cNvSpPr/>
          <p:nvPr/>
        </p:nvSpPr>
        <p:spPr>
          <a:xfrm>
            <a:off x="5989320" y="1417320"/>
            <a:ext cx="2743200" cy="1097280"/>
          </a:xfrm>
          <a:prstGeom prst="rect">
            <a:avLst/>
          </a:prstGeom>
          <a:noFill/>
          <a:ln/>
        </p:spPr>
        <p:txBody>
          <a:bodyPr wrap="square" rtlCol="0" anchor="ctr"/>
          <a:lstStyle/>
          <a:p>
            <a:pPr marL="0" indent="0">
              <a:buNone/>
            </a:pPr>
            <a:r>
              <a:rPr lang="en-US" sz="1200" dirty="0">
                <a:solidFill>
                  <a:srgbClr val="FFFFFF"/>
                </a:solidFill>
                <a:latin typeface="Calibri" pitchFamily="34" charset="0"/>
                <a:ea typeface="Calibri" pitchFamily="34" charset="-122"/>
                <a:cs typeface="Calibri" pitchFamily="34" charset="-120"/>
              </a:rPr>
              <a:t>ANY healthcare provider or office staff — prescribing or non-prescribing — who works with perinatal patients.</a:t>
            </a:r>
            <a:endParaRPr lang="en-US" sz="1200" dirty="0"/>
          </a:p>
        </p:txBody>
      </p:sp>
      <p:sp>
        <p:nvSpPr>
          <p:cNvPr id="10" name="Shape 7"/>
          <p:cNvSpPr/>
          <p:nvPr/>
        </p:nvSpPr>
        <p:spPr>
          <a:xfrm>
            <a:off x="5852160" y="2834640"/>
            <a:ext cx="3017520" cy="1920240"/>
          </a:xfrm>
          <a:prstGeom prst="rect">
            <a:avLst/>
          </a:prstGeom>
          <a:solidFill>
            <a:srgbClr val="1B3A5C"/>
          </a:solidFill>
          <a:ln w="12700">
            <a:solidFill>
              <a:srgbClr val="1B3A5C"/>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5989320" y="2926080"/>
            <a:ext cx="457200" cy="457200"/>
          </a:xfrm>
          <a:prstGeom prst="rect">
            <a:avLst/>
          </a:prstGeom>
        </p:spPr>
      </p:pic>
      <p:sp>
        <p:nvSpPr>
          <p:cNvPr id="12" name="Text 8"/>
          <p:cNvSpPr/>
          <p:nvPr/>
        </p:nvSpPr>
        <p:spPr>
          <a:xfrm>
            <a:off x="6492240" y="2926080"/>
            <a:ext cx="2286000" cy="365760"/>
          </a:xfrm>
          <a:prstGeom prst="rect">
            <a:avLst/>
          </a:prstGeom>
          <a:noFill/>
          <a:ln/>
        </p:spPr>
        <p:txBody>
          <a:bodyPr wrap="square" rtlCol="0" anchor="ctr"/>
          <a:lstStyle/>
          <a:p>
            <a:pPr marL="0" indent="0">
              <a:buNone/>
            </a:pPr>
            <a:r>
              <a:rPr lang="en-US" sz="1400" b="1" dirty="0">
                <a:solidFill>
                  <a:srgbClr val="E8A838"/>
                </a:solidFill>
                <a:latin typeface="Calibri" pitchFamily="34" charset="0"/>
                <a:ea typeface="Calibri" pitchFamily="34" charset="-122"/>
                <a:cs typeface="Calibri" pitchFamily="34" charset="-120"/>
              </a:rPr>
              <a:t>Contact</a:t>
            </a:r>
            <a:endParaRPr lang="en-US" sz="1400" dirty="0"/>
          </a:p>
        </p:txBody>
      </p:sp>
      <p:sp>
        <p:nvSpPr>
          <p:cNvPr id="13" name="Text 9"/>
          <p:cNvSpPr/>
          <p:nvPr/>
        </p:nvSpPr>
        <p:spPr>
          <a:xfrm>
            <a:off x="5989320" y="3429000"/>
            <a:ext cx="2834640" cy="457200"/>
          </a:xfrm>
          <a:prstGeom prst="rect">
            <a:avLst/>
          </a:prstGeom>
          <a:noFill/>
          <a:ln/>
        </p:spPr>
        <p:txBody>
          <a:bodyPr wrap="square" rtlCol="0" anchor="ctr"/>
          <a:lstStyle/>
          <a:p>
            <a:pPr marL="0" indent="0">
              <a:buNone/>
            </a:pPr>
            <a:r>
              <a:rPr lang="en-US" sz="1100" dirty="0">
                <a:solidFill>
                  <a:srgbClr val="A8D5DC"/>
                </a:solidFill>
                <a:latin typeface="Calibri" pitchFamily="34" charset="0"/>
                <a:ea typeface="Calibri" pitchFamily="34" charset="-122"/>
                <a:cs typeface="Calibri" pitchFamily="34" charset="-120"/>
              </a:rPr>
              <a:t>Perinatal_TiPS@pennstatehealth.psu.edu</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Tm="60502"/>
    </mc:Choice>
    <mc:Fallback xmlns="">
      <p:transition spd="slow" advTm="6050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10">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What Perinatal TiPS Is NOT</a:t>
            </a:r>
            <a:endParaRPr lang="en-US" sz="2200" dirty="0"/>
          </a:p>
        </p:txBody>
      </p:sp>
      <p:sp>
        <p:nvSpPr>
          <p:cNvPr id="4" name="Shape 2"/>
          <p:cNvSpPr/>
          <p:nvPr/>
        </p:nvSpPr>
        <p:spPr>
          <a:xfrm>
            <a:off x="274320" y="868680"/>
            <a:ext cx="73152" cy="640080"/>
          </a:xfrm>
          <a:prstGeom prst="rect">
            <a:avLst/>
          </a:prstGeom>
          <a:solidFill>
            <a:srgbClr val="E8A838"/>
          </a:solidFill>
          <a:ln w="12700">
            <a:solidFill>
              <a:srgbClr val="E8A838"/>
            </a:solidFill>
            <a:prstDash val="solid"/>
          </a:ln>
        </p:spPr>
        <p:txBody>
          <a:bodyPr/>
          <a:lstStyle/>
          <a:p>
            <a:endParaRPr lang="en-US"/>
          </a:p>
        </p:txBody>
      </p:sp>
      <p:sp>
        <p:nvSpPr>
          <p:cNvPr id="5" name="Text 3"/>
          <p:cNvSpPr/>
          <p:nvPr/>
        </p:nvSpPr>
        <p:spPr>
          <a:xfrm>
            <a:off x="502920" y="886968"/>
            <a:ext cx="320040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Not a crisis line:</a:t>
            </a:r>
            <a:endParaRPr lang="en-US" sz="1400" dirty="0"/>
          </a:p>
        </p:txBody>
      </p:sp>
      <p:sp>
        <p:nvSpPr>
          <p:cNvPr id="6" name="Text 4"/>
          <p:cNvSpPr/>
          <p:nvPr/>
        </p:nvSpPr>
        <p:spPr>
          <a:xfrm>
            <a:off x="502920" y="1207008"/>
            <a:ext cx="8229600" cy="320040"/>
          </a:xfrm>
          <a:prstGeom prst="rect">
            <a:avLst/>
          </a:prstGeom>
          <a:noFill/>
          <a:ln/>
        </p:spPr>
        <p:txBody>
          <a:bodyPr wrap="square" rtlCol="0" anchor="ctr"/>
          <a:lstStyle/>
          <a:p>
            <a:pPr marL="0" indent="0">
              <a:buNone/>
            </a:pPr>
            <a:r>
              <a:rPr lang="en-US" sz="1300" dirty="0">
                <a:solidFill>
                  <a:srgbClr val="4A6070"/>
                </a:solidFill>
                <a:latin typeface="Calibri" pitchFamily="34" charset="0"/>
                <a:ea typeface="Calibri" pitchFamily="34" charset="-122"/>
                <a:cs typeface="Calibri" pitchFamily="34" charset="-120"/>
              </a:rPr>
              <a:t>For psychiatric emergencies, call 988 or go directly to the ED.</a:t>
            </a:r>
            <a:endParaRPr lang="en-US" sz="1300" dirty="0"/>
          </a:p>
        </p:txBody>
      </p:sp>
      <p:sp>
        <p:nvSpPr>
          <p:cNvPr id="7" name="Shape 5"/>
          <p:cNvSpPr/>
          <p:nvPr/>
        </p:nvSpPr>
        <p:spPr>
          <a:xfrm>
            <a:off x="274320" y="1691640"/>
            <a:ext cx="73152" cy="640080"/>
          </a:xfrm>
          <a:prstGeom prst="rect">
            <a:avLst/>
          </a:prstGeom>
          <a:solidFill>
            <a:srgbClr val="E8A838"/>
          </a:solidFill>
          <a:ln w="12700">
            <a:solidFill>
              <a:srgbClr val="E8A838"/>
            </a:solidFill>
            <a:prstDash val="solid"/>
          </a:ln>
        </p:spPr>
        <p:txBody>
          <a:bodyPr/>
          <a:lstStyle/>
          <a:p>
            <a:endParaRPr lang="en-US"/>
          </a:p>
        </p:txBody>
      </p:sp>
      <p:sp>
        <p:nvSpPr>
          <p:cNvPr id="8" name="Text 6"/>
          <p:cNvSpPr/>
          <p:nvPr/>
        </p:nvSpPr>
        <p:spPr>
          <a:xfrm>
            <a:off x="502920" y="1709928"/>
            <a:ext cx="320040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Not direct patient care:</a:t>
            </a:r>
            <a:endParaRPr lang="en-US" sz="1400" dirty="0"/>
          </a:p>
        </p:txBody>
      </p:sp>
      <p:sp>
        <p:nvSpPr>
          <p:cNvPr id="9" name="Text 7"/>
          <p:cNvSpPr/>
          <p:nvPr/>
        </p:nvSpPr>
        <p:spPr>
          <a:xfrm>
            <a:off x="502920" y="2029968"/>
            <a:ext cx="8229600" cy="320040"/>
          </a:xfrm>
          <a:prstGeom prst="rect">
            <a:avLst/>
          </a:prstGeom>
          <a:noFill/>
          <a:ln/>
        </p:spPr>
        <p:txBody>
          <a:bodyPr wrap="square" rtlCol="0" anchor="ctr"/>
          <a:lstStyle/>
          <a:p>
            <a:pPr marL="0" indent="0">
              <a:buNone/>
            </a:pPr>
            <a:r>
              <a:rPr lang="en-US" sz="1300" dirty="0">
                <a:solidFill>
                  <a:srgbClr val="4A6070"/>
                </a:solidFill>
                <a:latin typeface="Calibri" pitchFamily="34" charset="0"/>
                <a:ea typeface="Calibri" pitchFamily="34" charset="-122"/>
                <a:cs typeface="Calibri" pitchFamily="34" charset="-120"/>
              </a:rPr>
              <a:t>TiPS consults are provider-to-provider. Patients do not call directly.</a:t>
            </a:r>
            <a:endParaRPr lang="en-US" sz="1300" dirty="0"/>
          </a:p>
        </p:txBody>
      </p:sp>
      <p:sp>
        <p:nvSpPr>
          <p:cNvPr id="10" name="Shape 8"/>
          <p:cNvSpPr/>
          <p:nvPr/>
        </p:nvSpPr>
        <p:spPr>
          <a:xfrm>
            <a:off x="274320" y="2514600"/>
            <a:ext cx="73152" cy="640080"/>
          </a:xfrm>
          <a:prstGeom prst="rect">
            <a:avLst/>
          </a:prstGeom>
          <a:solidFill>
            <a:srgbClr val="E8A838"/>
          </a:solidFill>
          <a:ln w="12700">
            <a:solidFill>
              <a:srgbClr val="E8A838"/>
            </a:solidFill>
            <a:prstDash val="solid"/>
          </a:ln>
        </p:spPr>
        <p:txBody>
          <a:bodyPr/>
          <a:lstStyle/>
          <a:p>
            <a:endParaRPr lang="en-US"/>
          </a:p>
        </p:txBody>
      </p:sp>
      <p:sp>
        <p:nvSpPr>
          <p:cNvPr id="11" name="Text 9"/>
          <p:cNvSpPr/>
          <p:nvPr/>
        </p:nvSpPr>
        <p:spPr>
          <a:xfrm>
            <a:off x="502920" y="2532888"/>
            <a:ext cx="354330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Not a replacement for emergency services:</a:t>
            </a:r>
            <a:endParaRPr lang="en-US" sz="1400" dirty="0"/>
          </a:p>
        </p:txBody>
      </p:sp>
      <p:sp>
        <p:nvSpPr>
          <p:cNvPr id="12" name="Text 10"/>
          <p:cNvSpPr/>
          <p:nvPr/>
        </p:nvSpPr>
        <p:spPr>
          <a:xfrm>
            <a:off x="502920" y="2852928"/>
            <a:ext cx="8229600" cy="320040"/>
          </a:xfrm>
          <a:prstGeom prst="rect">
            <a:avLst/>
          </a:prstGeom>
          <a:noFill/>
          <a:ln/>
        </p:spPr>
        <p:txBody>
          <a:bodyPr wrap="square" rtlCol="0" anchor="ctr"/>
          <a:lstStyle/>
          <a:p>
            <a:pPr marL="0" indent="0">
              <a:buNone/>
            </a:pPr>
            <a:r>
              <a:rPr lang="en-US" sz="1300" dirty="0">
                <a:solidFill>
                  <a:srgbClr val="4A6070"/>
                </a:solidFill>
                <a:latin typeface="Calibri" pitchFamily="34" charset="0"/>
                <a:ea typeface="Calibri" pitchFamily="34" charset="-122"/>
                <a:cs typeface="Calibri" pitchFamily="34" charset="-120"/>
              </a:rPr>
              <a:t>High-acuity situations still require emergency evaluation.</a:t>
            </a:r>
            <a:endParaRPr lang="en-US" sz="1300" dirty="0"/>
          </a:p>
        </p:txBody>
      </p:sp>
      <p:sp>
        <p:nvSpPr>
          <p:cNvPr id="13" name="Shape 11"/>
          <p:cNvSpPr/>
          <p:nvPr/>
        </p:nvSpPr>
        <p:spPr>
          <a:xfrm>
            <a:off x="274320" y="3337560"/>
            <a:ext cx="73152" cy="640080"/>
          </a:xfrm>
          <a:prstGeom prst="rect">
            <a:avLst/>
          </a:prstGeom>
          <a:solidFill>
            <a:srgbClr val="E8A838"/>
          </a:solidFill>
          <a:ln w="12700">
            <a:solidFill>
              <a:srgbClr val="E8A838"/>
            </a:solidFill>
            <a:prstDash val="solid"/>
          </a:ln>
        </p:spPr>
        <p:txBody>
          <a:bodyPr/>
          <a:lstStyle/>
          <a:p>
            <a:endParaRPr lang="en-US"/>
          </a:p>
        </p:txBody>
      </p:sp>
      <p:sp>
        <p:nvSpPr>
          <p:cNvPr id="14" name="Text 12"/>
          <p:cNvSpPr/>
          <p:nvPr/>
        </p:nvSpPr>
        <p:spPr>
          <a:xfrm>
            <a:off x="502920" y="3355848"/>
            <a:ext cx="320040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Not only for prescribers:</a:t>
            </a:r>
            <a:endParaRPr lang="en-US" sz="1400" dirty="0"/>
          </a:p>
        </p:txBody>
      </p:sp>
      <p:sp>
        <p:nvSpPr>
          <p:cNvPr id="15" name="Text 13"/>
          <p:cNvSpPr/>
          <p:nvPr/>
        </p:nvSpPr>
        <p:spPr>
          <a:xfrm>
            <a:off x="502920" y="3675888"/>
            <a:ext cx="8229600" cy="320040"/>
          </a:xfrm>
          <a:prstGeom prst="rect">
            <a:avLst/>
          </a:prstGeom>
          <a:noFill/>
          <a:ln/>
        </p:spPr>
        <p:txBody>
          <a:bodyPr wrap="square" rtlCol="0" anchor="ctr"/>
          <a:lstStyle/>
          <a:p>
            <a:pPr marL="0" indent="0">
              <a:buNone/>
            </a:pPr>
            <a:r>
              <a:rPr lang="en-US" sz="1300" dirty="0">
                <a:solidFill>
                  <a:srgbClr val="4A6070"/>
                </a:solidFill>
                <a:latin typeface="Calibri" pitchFamily="34" charset="0"/>
                <a:ea typeface="Calibri" pitchFamily="34" charset="-122"/>
                <a:cs typeface="Calibri" pitchFamily="34" charset="-120"/>
              </a:rPr>
              <a:t>ANY provider type can call</a:t>
            </a:r>
            <a:endParaRPr lang="en-US" sz="1300" dirty="0"/>
          </a:p>
        </p:txBody>
      </p:sp>
      <p:sp>
        <p:nvSpPr>
          <p:cNvPr id="16" name="Shape 14"/>
          <p:cNvSpPr/>
          <p:nvPr/>
        </p:nvSpPr>
        <p:spPr>
          <a:xfrm>
            <a:off x="274320" y="4160520"/>
            <a:ext cx="73152" cy="640080"/>
          </a:xfrm>
          <a:prstGeom prst="rect">
            <a:avLst/>
          </a:prstGeom>
          <a:solidFill>
            <a:srgbClr val="E8A838"/>
          </a:solidFill>
          <a:ln w="12700">
            <a:solidFill>
              <a:srgbClr val="E8A838"/>
            </a:solidFill>
            <a:prstDash val="solid"/>
          </a:ln>
        </p:spPr>
        <p:txBody>
          <a:bodyPr/>
          <a:lstStyle/>
          <a:p>
            <a:endParaRPr lang="en-US"/>
          </a:p>
        </p:txBody>
      </p:sp>
      <p:sp>
        <p:nvSpPr>
          <p:cNvPr id="17" name="Text 15"/>
          <p:cNvSpPr/>
          <p:nvPr/>
        </p:nvSpPr>
        <p:spPr>
          <a:xfrm>
            <a:off x="502920" y="4178808"/>
            <a:ext cx="3200400" cy="320040"/>
          </a:xfrm>
          <a:prstGeom prst="rect">
            <a:avLst/>
          </a:prstGeom>
          <a:noFill/>
          <a:ln/>
        </p:spPr>
        <p:txBody>
          <a:bodyPr wrap="square" rtlCol="0" anchor="ctr"/>
          <a:lstStyle/>
          <a:p>
            <a:pPr marL="0" indent="0">
              <a:buNone/>
            </a:pPr>
            <a:r>
              <a:rPr lang="en-US" sz="1400" b="1" dirty="0">
                <a:solidFill>
                  <a:srgbClr val="1B3A5C"/>
                </a:solidFill>
                <a:latin typeface="Calibri" pitchFamily="34" charset="0"/>
                <a:ea typeface="Calibri" pitchFamily="34" charset="-122"/>
                <a:cs typeface="Calibri" pitchFamily="34" charset="-120"/>
              </a:rPr>
              <a:t>Not for patients under 18:</a:t>
            </a:r>
            <a:endParaRPr lang="en-US" sz="1400" dirty="0"/>
          </a:p>
        </p:txBody>
      </p:sp>
      <p:sp>
        <p:nvSpPr>
          <p:cNvPr id="18" name="Text 16"/>
          <p:cNvSpPr/>
          <p:nvPr/>
        </p:nvSpPr>
        <p:spPr>
          <a:xfrm>
            <a:off x="502920" y="4498848"/>
            <a:ext cx="8229600" cy="320040"/>
          </a:xfrm>
          <a:prstGeom prst="rect">
            <a:avLst/>
          </a:prstGeom>
          <a:noFill/>
          <a:ln/>
        </p:spPr>
        <p:txBody>
          <a:bodyPr wrap="square" rtlCol="0" anchor="ctr"/>
          <a:lstStyle/>
          <a:p>
            <a:pPr marL="0" indent="0">
              <a:buNone/>
            </a:pPr>
            <a:r>
              <a:rPr lang="en-US" sz="1300" dirty="0">
                <a:solidFill>
                  <a:srgbClr val="4A6070"/>
                </a:solidFill>
                <a:latin typeface="Calibri" pitchFamily="34" charset="0"/>
                <a:ea typeface="Calibri" pitchFamily="34" charset="-122"/>
                <a:cs typeface="Calibri" pitchFamily="34" charset="-120"/>
              </a:rPr>
              <a:t>The access line serves patients age 18 and older.</a:t>
            </a:r>
            <a:endParaRPr lang="en-US" sz="1300" dirty="0"/>
          </a:p>
        </p:txBody>
      </p:sp>
    </p:spTree>
  </p:cSld>
  <p:clrMapOvr>
    <a:masterClrMapping/>
  </p:clrMapOvr>
  <mc:AlternateContent xmlns:mc="http://schemas.openxmlformats.org/markup-compatibility/2006" xmlns:p14="http://schemas.microsoft.com/office/powerpoint/2010/main">
    <mc:Choice Requires="p14">
      <p:transition spd="slow" p14:dur="2000" advTm="75289"/>
    </mc:Choice>
    <mc:Fallback xmlns="">
      <p:transition spd="slow" advTm="752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 12">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Clinical Case: Stressed Sarah</a:t>
            </a:r>
            <a:endParaRPr lang="en-US" sz="2200" dirty="0"/>
          </a:p>
        </p:txBody>
      </p:sp>
      <p:sp>
        <p:nvSpPr>
          <p:cNvPr id="4" name="Shape 2"/>
          <p:cNvSpPr/>
          <p:nvPr/>
        </p:nvSpPr>
        <p:spPr>
          <a:xfrm>
            <a:off x="274320" y="777240"/>
            <a:ext cx="5029200" cy="4114800"/>
          </a:xfrm>
          <a:prstGeom prst="rect">
            <a:avLst/>
          </a:prstGeom>
          <a:solidFill>
            <a:srgbClr val="FFFFFF"/>
          </a:solidFill>
          <a:ln w="12700">
            <a:solidFill>
              <a:srgbClr val="A8D5DC"/>
            </a:solidFill>
            <a:prstDash val="solid"/>
          </a:ln>
        </p:spPr>
        <p:txBody>
          <a:bodyPr/>
          <a:lstStyle/>
          <a:p>
            <a:endParaRPr lang="en-US"/>
          </a:p>
        </p:txBody>
      </p:sp>
      <p:sp>
        <p:nvSpPr>
          <p:cNvPr id="5" name="Text 3"/>
          <p:cNvSpPr/>
          <p:nvPr/>
        </p:nvSpPr>
        <p:spPr>
          <a:xfrm>
            <a:off x="365760" y="841248"/>
            <a:ext cx="4846320" cy="274320"/>
          </a:xfrm>
          <a:prstGeom prst="rect">
            <a:avLst/>
          </a:prstGeom>
          <a:noFill/>
          <a:ln/>
        </p:spPr>
        <p:txBody>
          <a:bodyPr wrap="square" rtlCol="0" anchor="ctr"/>
          <a:lstStyle/>
          <a:p>
            <a:pPr marL="0" indent="0">
              <a:buNone/>
            </a:pPr>
            <a:r>
              <a:rPr lang="en-US" sz="1300" b="1" dirty="0">
                <a:solidFill>
                  <a:srgbClr val="028090"/>
                </a:solidFill>
                <a:latin typeface="Calibri" pitchFamily="34" charset="0"/>
                <a:ea typeface="Calibri" pitchFamily="34" charset="-122"/>
                <a:cs typeface="Calibri" pitchFamily="34" charset="-120"/>
              </a:rPr>
              <a:t>Clinical Background</a:t>
            </a:r>
            <a:endParaRPr lang="en-US" sz="1300" dirty="0"/>
          </a:p>
        </p:txBody>
      </p:sp>
      <p:sp>
        <p:nvSpPr>
          <p:cNvPr id="6" name="Text 4"/>
          <p:cNvSpPr/>
          <p:nvPr/>
        </p:nvSpPr>
        <p:spPr>
          <a:xfrm>
            <a:off x="365760" y="1188720"/>
            <a:ext cx="4846320" cy="1463040"/>
          </a:xfrm>
          <a:prstGeom prst="rect">
            <a:avLst/>
          </a:prstGeom>
          <a:noFill/>
          <a:ln/>
        </p:spPr>
        <p:txBody>
          <a:bodyPr wrap="square" rtlCol="0" anchor="ctr"/>
          <a:lstStyle/>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28-year-old, G2P1, 8 weeks pregnant </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Diagnoses: MDD, GAD, ADHD</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2 prior suicide attempts (2019, 2023)</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Very stable since 2023 on current regimen</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EPDS = 1  and  GAD-7 = 1 on day of visit</a:t>
            </a:r>
            <a:endParaRPr lang="en-US" sz="1200" dirty="0"/>
          </a:p>
        </p:txBody>
      </p:sp>
      <p:sp>
        <p:nvSpPr>
          <p:cNvPr id="7" name="Text 5"/>
          <p:cNvSpPr/>
          <p:nvPr/>
        </p:nvSpPr>
        <p:spPr>
          <a:xfrm>
            <a:off x="365760" y="2697480"/>
            <a:ext cx="4846320" cy="274320"/>
          </a:xfrm>
          <a:prstGeom prst="rect">
            <a:avLst/>
          </a:prstGeom>
          <a:noFill/>
          <a:ln/>
        </p:spPr>
        <p:txBody>
          <a:bodyPr wrap="square" rtlCol="0" anchor="ctr"/>
          <a:lstStyle/>
          <a:p>
            <a:pPr marL="0" indent="0">
              <a:buNone/>
            </a:pPr>
            <a:r>
              <a:rPr lang="en-US" sz="1300" b="1" dirty="0">
                <a:solidFill>
                  <a:srgbClr val="028090"/>
                </a:solidFill>
                <a:latin typeface="Calibri" pitchFamily="34" charset="0"/>
                <a:ea typeface="Calibri" pitchFamily="34" charset="-122"/>
                <a:cs typeface="Calibri" pitchFamily="34" charset="-120"/>
              </a:rPr>
              <a:t>Current Medications</a:t>
            </a:r>
            <a:endParaRPr lang="en-US" sz="1300" dirty="0"/>
          </a:p>
        </p:txBody>
      </p:sp>
      <p:sp>
        <p:nvSpPr>
          <p:cNvPr id="8" name="Text 6"/>
          <p:cNvSpPr/>
          <p:nvPr/>
        </p:nvSpPr>
        <p:spPr>
          <a:xfrm>
            <a:off x="365760" y="3017520"/>
            <a:ext cx="4846320" cy="1433900"/>
          </a:xfrm>
          <a:prstGeom prst="rect">
            <a:avLst/>
          </a:prstGeom>
          <a:noFill/>
          <a:ln/>
        </p:spPr>
        <p:txBody>
          <a:bodyPr wrap="square" rtlCol="0" anchor="ctr"/>
          <a:lstStyle/>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Lamotrigine 200mg daily (since 2016)</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Vilazodone— most helpful AD</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Buspirone 15mg BID (reduced lorazepam need)</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Lorazepam 1mg BID PRN (using 1–2x/week)</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Lisdexamfetamine 40mg daily (best ADHD response)</a:t>
            </a:r>
            <a:endParaRPr lang="en-US" sz="1200" dirty="0"/>
          </a:p>
        </p:txBody>
      </p:sp>
      <p:sp>
        <p:nvSpPr>
          <p:cNvPr id="9" name="Shape 7"/>
          <p:cNvSpPr/>
          <p:nvPr/>
        </p:nvSpPr>
        <p:spPr>
          <a:xfrm>
            <a:off x="5532120" y="777240"/>
            <a:ext cx="3383280" cy="2011680"/>
          </a:xfrm>
          <a:prstGeom prst="rect">
            <a:avLst/>
          </a:prstGeom>
          <a:solidFill>
            <a:srgbClr val="1B3A5C"/>
          </a:solidFill>
          <a:ln w="12700">
            <a:solidFill>
              <a:srgbClr val="1B3A5C"/>
            </a:solidFill>
            <a:prstDash val="solid"/>
          </a:ln>
        </p:spPr>
        <p:txBody>
          <a:bodyPr/>
          <a:lstStyle/>
          <a:p>
            <a:endParaRPr lang="en-US"/>
          </a:p>
        </p:txBody>
      </p:sp>
      <p:pic>
        <p:nvPicPr>
          <p:cNvPr id="10" name="Image 0" descr="preencoded.png"/>
          <p:cNvPicPr>
            <a:picLocks noChangeAspect="1"/>
          </p:cNvPicPr>
          <p:nvPr/>
        </p:nvPicPr>
        <p:blipFill>
          <a:blip r:embed="rId3"/>
          <a:stretch>
            <a:fillRect/>
          </a:stretch>
        </p:blipFill>
        <p:spPr>
          <a:xfrm>
            <a:off x="5669280" y="886968"/>
            <a:ext cx="411480" cy="411480"/>
          </a:xfrm>
          <a:prstGeom prst="rect">
            <a:avLst/>
          </a:prstGeom>
        </p:spPr>
      </p:pic>
      <p:sp>
        <p:nvSpPr>
          <p:cNvPr id="11" name="Text 8"/>
          <p:cNvSpPr/>
          <p:nvPr/>
        </p:nvSpPr>
        <p:spPr>
          <a:xfrm>
            <a:off x="6144768" y="886968"/>
            <a:ext cx="2560320" cy="365760"/>
          </a:xfrm>
          <a:prstGeom prst="rect">
            <a:avLst/>
          </a:prstGeom>
          <a:noFill/>
          <a:ln/>
        </p:spPr>
        <p:txBody>
          <a:bodyPr wrap="square" rtlCol="0" anchor="ctr"/>
          <a:lstStyle/>
          <a:p>
            <a:pPr marL="0" indent="0">
              <a:buNone/>
            </a:pPr>
            <a:r>
              <a:rPr lang="en-US" sz="1400" b="1" dirty="0">
                <a:solidFill>
                  <a:srgbClr val="E8A838"/>
                </a:solidFill>
                <a:latin typeface="Calibri" pitchFamily="34" charset="0"/>
                <a:ea typeface="Calibri" pitchFamily="34" charset="-122"/>
                <a:cs typeface="Calibri" pitchFamily="34" charset="-120"/>
              </a:rPr>
              <a:t>The Problem</a:t>
            </a:r>
            <a:endParaRPr lang="en-US" sz="1400" dirty="0"/>
          </a:p>
        </p:txBody>
      </p:sp>
      <p:sp>
        <p:nvSpPr>
          <p:cNvPr id="12" name="Text 9"/>
          <p:cNvSpPr/>
          <p:nvPr/>
        </p:nvSpPr>
        <p:spPr>
          <a:xfrm>
            <a:off x="5669280" y="1371600"/>
            <a:ext cx="3108960" cy="1280160"/>
          </a:xfrm>
          <a:prstGeom prst="rect">
            <a:avLst/>
          </a:prstGeom>
          <a:noFill/>
          <a:ln/>
        </p:spPr>
        <p:txBody>
          <a:bodyPr wrap="square" rtlCol="0" anchor="ctr"/>
          <a:lstStyle/>
          <a:p>
            <a:pPr marL="0" indent="0">
              <a:buNone/>
            </a:pPr>
            <a:r>
              <a:rPr lang="en-US" sz="1200" dirty="0">
                <a:solidFill>
                  <a:srgbClr val="FFFFFF"/>
                </a:solidFill>
                <a:latin typeface="Calibri" pitchFamily="34" charset="0"/>
                <a:ea typeface="Calibri" pitchFamily="34" charset="-122"/>
                <a:cs typeface="Calibri" pitchFamily="34" charset="-120"/>
              </a:rPr>
              <a:t>Her OB told her that if she became pregnant it was NOT SAFE to continue her medications. She abruptly stopped ALL medications upon positive pregnancy test — off for 1 week.</a:t>
            </a:r>
            <a:endParaRPr lang="en-US" sz="1200" dirty="0"/>
          </a:p>
        </p:txBody>
      </p:sp>
      <p:sp>
        <p:nvSpPr>
          <p:cNvPr id="13" name="Shape 10"/>
          <p:cNvSpPr/>
          <p:nvPr/>
        </p:nvSpPr>
        <p:spPr>
          <a:xfrm>
            <a:off x="5532120" y="2971800"/>
            <a:ext cx="3383280" cy="1920240"/>
          </a:xfrm>
          <a:prstGeom prst="rect">
            <a:avLst/>
          </a:prstGeom>
          <a:solidFill>
            <a:srgbClr val="EBF4F6"/>
          </a:solidFill>
          <a:ln w="12700">
            <a:solidFill>
              <a:srgbClr val="A8D5DC"/>
            </a:solidFill>
            <a:prstDash val="solid"/>
          </a:ln>
        </p:spPr>
        <p:txBody>
          <a:bodyPr/>
          <a:lstStyle/>
          <a:p>
            <a:endParaRPr lang="en-US"/>
          </a:p>
        </p:txBody>
      </p:sp>
      <p:sp>
        <p:nvSpPr>
          <p:cNvPr id="14" name="Text 11"/>
          <p:cNvSpPr/>
          <p:nvPr/>
        </p:nvSpPr>
        <p:spPr>
          <a:xfrm>
            <a:off x="5669280" y="3063240"/>
            <a:ext cx="3108960" cy="320040"/>
          </a:xfrm>
          <a:prstGeom prst="rect">
            <a:avLst/>
          </a:prstGeom>
          <a:noFill/>
          <a:ln/>
        </p:spPr>
        <p:txBody>
          <a:bodyPr wrap="square" rtlCol="0" anchor="ctr"/>
          <a:lstStyle/>
          <a:p>
            <a:pPr marL="0" indent="0">
              <a:buNone/>
            </a:pPr>
            <a:r>
              <a:rPr lang="en-US" sz="1300" b="1" dirty="0">
                <a:solidFill>
                  <a:srgbClr val="028090"/>
                </a:solidFill>
                <a:latin typeface="Calibri" pitchFamily="34" charset="0"/>
                <a:ea typeface="Calibri" pitchFamily="34" charset="-122"/>
                <a:cs typeface="Calibri" pitchFamily="34" charset="-120"/>
              </a:rPr>
              <a:t>Discussion Question</a:t>
            </a:r>
            <a:endParaRPr lang="en-US" sz="1300" dirty="0"/>
          </a:p>
        </p:txBody>
      </p:sp>
      <p:sp>
        <p:nvSpPr>
          <p:cNvPr id="15" name="Text 12"/>
          <p:cNvSpPr/>
          <p:nvPr/>
        </p:nvSpPr>
        <p:spPr>
          <a:xfrm>
            <a:off x="5669280" y="3376330"/>
            <a:ext cx="3200400" cy="548640"/>
          </a:xfrm>
          <a:prstGeom prst="rect">
            <a:avLst/>
          </a:prstGeom>
          <a:noFill/>
          <a:ln/>
        </p:spPr>
        <p:txBody>
          <a:bodyPr wrap="square" rtlCol="0" anchor="ctr"/>
          <a:lstStyle/>
          <a:p>
            <a:pPr marL="0" indent="0">
              <a:buNone/>
            </a:pPr>
            <a:r>
              <a:rPr lang="en-US" sz="1300" dirty="0">
                <a:solidFill>
                  <a:srgbClr val="1B3A5C"/>
                </a:solidFill>
                <a:latin typeface="Calibri" pitchFamily="34" charset="0"/>
                <a:ea typeface="Calibri" pitchFamily="34" charset="-122"/>
                <a:cs typeface="Calibri" pitchFamily="34" charset="-120"/>
              </a:rPr>
              <a:t>What do YOU do next — based on your role?</a:t>
            </a:r>
            <a:endParaRPr lang="en-US" sz="1300" dirty="0"/>
          </a:p>
        </p:txBody>
      </p:sp>
      <p:sp>
        <p:nvSpPr>
          <p:cNvPr id="16" name="Text 13"/>
          <p:cNvSpPr/>
          <p:nvPr/>
        </p:nvSpPr>
        <p:spPr>
          <a:xfrm>
            <a:off x="5669280" y="3742090"/>
            <a:ext cx="3108960" cy="914400"/>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 Prescribers: which meds do you restart?</a:t>
            </a:r>
            <a:endParaRPr lang="en-US" sz="1100" dirty="0"/>
          </a:p>
          <a:p>
            <a:pPr marL="0" indent="0">
              <a:buNone/>
            </a:pPr>
            <a:r>
              <a:rPr lang="en-US" sz="1100" dirty="0">
                <a:solidFill>
                  <a:srgbClr val="4A6070"/>
                </a:solidFill>
                <a:latin typeface="Calibri" pitchFamily="34" charset="0"/>
                <a:ea typeface="Calibri" pitchFamily="34" charset="-122"/>
                <a:cs typeface="Calibri" pitchFamily="34" charset="-120"/>
              </a:rPr>
              <a:t>• Non-prescribers: what do you say?</a:t>
            </a:r>
            <a:endParaRPr lang="en-US" sz="1100" dirty="0"/>
          </a:p>
          <a:p>
            <a:pPr marL="0" indent="0">
              <a:buNone/>
            </a:pPr>
            <a:r>
              <a:rPr lang="en-US" sz="1100" dirty="0">
                <a:solidFill>
                  <a:srgbClr val="4A6070"/>
                </a:solidFill>
                <a:latin typeface="Calibri" pitchFamily="34" charset="0"/>
                <a:ea typeface="Calibri" pitchFamily="34" charset="-122"/>
                <a:cs typeface="Calibri" pitchFamily="34" charset="-120"/>
              </a:rPr>
              <a:t>• Others: what resources do you offer?</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slow" p14:dur="2000" advTm="149406"/>
    </mc:Choice>
    <mc:Fallback xmlns="">
      <p:transition spd="slow" advTm="1494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1B3A5C"/>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28090"/>
          </a:solidFill>
          <a:ln w="12700">
            <a:solidFill>
              <a:srgbClr val="028090"/>
            </a:solidFill>
            <a:prstDash val="solid"/>
          </a:ln>
        </p:spPr>
        <p:txBody>
          <a:bodyPr/>
          <a:lstStyle/>
          <a:p>
            <a:endParaRPr lang="en-US"/>
          </a:p>
        </p:txBody>
      </p:sp>
      <p:sp>
        <p:nvSpPr>
          <p:cNvPr id="3" name="Text 1"/>
          <p:cNvSpPr/>
          <p:nvPr/>
        </p:nvSpPr>
        <p:spPr>
          <a:xfrm>
            <a:off x="320040" y="1645920"/>
            <a:ext cx="8503920" cy="109728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Busting the Myths in Perinatal Psychiatry</a:t>
            </a:r>
            <a:endParaRPr lang="en-US" sz="3800" dirty="0"/>
          </a:p>
        </p:txBody>
      </p:sp>
    </p:spTree>
  </p:cSld>
  <p:clrMapOvr>
    <a:masterClrMapping/>
  </p:clrMapOvr>
  <mc:AlternateContent xmlns:mc="http://schemas.openxmlformats.org/markup-compatibility/2006" xmlns:p14="http://schemas.microsoft.com/office/powerpoint/2010/main">
    <mc:Choice Requires="p14">
      <p:transition spd="slow" p14:dur="2000" advTm="18915"/>
    </mc:Choice>
    <mc:Fallback xmlns="">
      <p:transition spd="slow" advTm="1891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14">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#1</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7472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"All antidepressants are unsafe during pregnancy."</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Untreated depression is the real risk.</a:t>
            </a:r>
            <a:r>
              <a:rPr lang="en-US" sz="1400" dirty="0">
                <a:solidFill>
                  <a:srgbClr val="4A6070"/>
                </a:solidFill>
                <a:latin typeface="Calibri" pitchFamily="34" charset="0"/>
                <a:ea typeface="Calibri" pitchFamily="34" charset="-122"/>
                <a:cs typeface="Calibri" pitchFamily="34" charset="-120"/>
              </a:rPr>
              <a:t> Relapse rates after discontinuation of antidepressants in pregnancy are high — up to 68% in some studies.</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SSRIs are the most studied.</a:t>
            </a:r>
            <a:r>
              <a:rPr lang="en-US" sz="1400" dirty="0">
                <a:solidFill>
                  <a:srgbClr val="4A6070"/>
                </a:solidFill>
                <a:latin typeface="Calibri" pitchFamily="34" charset="0"/>
                <a:ea typeface="Calibri" pitchFamily="34" charset="-122"/>
                <a:cs typeface="Calibri" pitchFamily="34" charset="-120"/>
              </a:rPr>
              <a:t> Sertraline prescribed most common. Most antidepressants do not carry significant teratogenic risk.</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Risk/ Risk applies both ways.</a:t>
            </a:r>
            <a:r>
              <a:rPr lang="en-US" sz="1400" dirty="0">
                <a:solidFill>
                  <a:srgbClr val="4A6070"/>
                </a:solidFill>
                <a:latin typeface="Calibri" pitchFamily="34" charset="0"/>
                <a:ea typeface="Calibri" pitchFamily="34" charset="-122"/>
                <a:cs typeface="Calibri" pitchFamily="34" charset="-120"/>
              </a:rPr>
              <a:t> The risks of the illness must be weighed alongside medication risks.</a:t>
            </a:r>
          </a:p>
          <a:p>
            <a:pPr>
              <a:spcAft>
                <a:spcPts val="1000"/>
              </a:spcAft>
            </a:pPr>
            <a:r>
              <a:rPr lang="en-US" sz="1400" b="1" dirty="0">
                <a:solidFill>
                  <a:srgbClr val="1B3A5C"/>
                </a:solidFill>
                <a:latin typeface="Calibri" pitchFamily="34" charset="0"/>
                <a:ea typeface="Calibri" pitchFamily="34" charset="-122"/>
                <a:cs typeface="Calibri" pitchFamily="34" charset="-120"/>
              </a:rPr>
              <a:t>New labeling system:</a:t>
            </a:r>
            <a:r>
              <a:rPr lang="en-US" sz="1400" dirty="0">
                <a:solidFill>
                  <a:srgbClr val="4A6070"/>
                </a:solidFill>
                <a:latin typeface="Calibri" pitchFamily="34" charset="0"/>
                <a:ea typeface="Calibri" pitchFamily="34" charset="-122"/>
                <a:cs typeface="Calibri" pitchFamily="34" charset="-120"/>
              </a:rPr>
              <a:t> FDA now uses PLLR (Pregnancy and Lactation Labeling Rule) — not the old A/B/C/D/X categories. Provides nuanced, evidence-based information</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125309"/>
    </mc:Choice>
    <mc:Fallback xmlns="">
      <p:transition spd="slow" advTm="1253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15">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#2</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"Switching medications to an agent with more data during pregnancy is always safer."</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Switching introduces NEW risks.</a:t>
            </a:r>
            <a:r>
              <a:rPr lang="en-US" sz="1400" dirty="0">
                <a:solidFill>
                  <a:srgbClr val="4A6070"/>
                </a:solidFill>
                <a:latin typeface="Calibri" pitchFamily="34" charset="0"/>
                <a:ea typeface="Calibri" pitchFamily="34" charset="-122"/>
                <a:cs typeface="Calibri" pitchFamily="34" charset="-120"/>
              </a:rPr>
              <a:t> Any new exposure adds risk.</a:t>
            </a:r>
          </a:p>
          <a:p>
            <a:pPr>
              <a:spcAft>
                <a:spcPts val="1000"/>
              </a:spcAft>
            </a:pPr>
            <a:r>
              <a:rPr lang="en-US" sz="1400" b="1" dirty="0">
                <a:solidFill>
                  <a:srgbClr val="1B3A5C"/>
                </a:solidFill>
                <a:latin typeface="Calibri" pitchFamily="34" charset="0"/>
                <a:ea typeface="Calibri" pitchFamily="34" charset="-122"/>
                <a:cs typeface="Calibri" pitchFamily="34" charset="-120"/>
              </a:rPr>
              <a:t>Real risk:</a:t>
            </a:r>
            <a:r>
              <a:rPr lang="en-US" sz="1400" dirty="0">
                <a:solidFill>
                  <a:srgbClr val="4A6070"/>
                </a:solidFill>
                <a:latin typeface="Calibri" pitchFamily="34" charset="0"/>
                <a:ea typeface="Calibri" pitchFamily="34" charset="-122"/>
                <a:cs typeface="Calibri" pitchFamily="34" charset="-120"/>
              </a:rPr>
              <a:t> Switching and failing to respond leaves the patient with BOTH untreated illness AND new medication exposure.</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Stability is often the goal.</a:t>
            </a:r>
            <a:r>
              <a:rPr lang="en-US" sz="1400" dirty="0">
                <a:solidFill>
                  <a:srgbClr val="4A6070"/>
                </a:solidFill>
                <a:latin typeface="Calibri" pitchFamily="34" charset="0"/>
                <a:ea typeface="Calibri" pitchFamily="34" charset="-122"/>
                <a:cs typeface="Calibri" pitchFamily="34" charset="-120"/>
              </a:rPr>
              <a:t> If a patient is stable on her current regimen, maintaining it is usually preferred over switching.</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Sertraline ≠ automatically better.</a:t>
            </a:r>
            <a:r>
              <a:rPr lang="en-US" sz="1400" dirty="0">
                <a:solidFill>
                  <a:srgbClr val="4A6070"/>
                </a:solidFill>
                <a:latin typeface="Calibri" pitchFamily="34" charset="0"/>
                <a:ea typeface="Calibri" pitchFamily="34" charset="-122"/>
                <a:cs typeface="Calibri" pitchFamily="34" charset="-120"/>
              </a:rPr>
              <a:t> Having 'more data' doesn't mean better safety — it means more studied. The drug that WORKS for your patient is the right drug.</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97940"/>
    </mc:Choice>
    <mc:Fallback xmlns="">
      <p:transition spd="slow" advTm="979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 16">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#3</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"Women with bipolar disorder must stop all mood stabilizers during pregnancy."</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80% relapse rate without treatment.</a:t>
            </a:r>
            <a:r>
              <a:rPr lang="en-US" sz="1400" dirty="0">
                <a:solidFill>
                  <a:srgbClr val="4A6070"/>
                </a:solidFill>
                <a:latin typeface="Calibri" pitchFamily="34" charset="0"/>
                <a:ea typeface="Calibri" pitchFamily="34" charset="-122"/>
                <a:cs typeface="Calibri" pitchFamily="34" charset="-120"/>
              </a:rPr>
              <a:t> Women who discontinue mood stabilizers spend ~40% of their pregnancy in a mood episode vs. 8.8% who continue.</a:t>
            </a:r>
          </a:p>
          <a:p>
            <a:pPr>
              <a:spcAft>
                <a:spcPts val="1000"/>
              </a:spcAft>
            </a:pPr>
            <a:r>
              <a:rPr lang="en-US" sz="1400" b="1">
                <a:solidFill>
                  <a:srgbClr val="1B3A5C"/>
                </a:solidFill>
                <a:latin typeface="Calibri" pitchFamily="34" charset="0"/>
                <a:ea typeface="Calibri" pitchFamily="34" charset="-122"/>
                <a:cs typeface="Calibri" pitchFamily="34" charset="-120"/>
              </a:rPr>
              <a:t>~22 % of positive EPDS cases:</a:t>
            </a:r>
            <a:r>
              <a:rPr lang="en-US" sz="1400">
                <a:solidFill>
                  <a:srgbClr val="4A6070"/>
                </a:solidFill>
                <a:latin typeface="Calibri" pitchFamily="34" charset="0"/>
                <a:ea typeface="Calibri" pitchFamily="34" charset="-122"/>
                <a:cs typeface="Calibri" pitchFamily="34" charset="-120"/>
              </a:rPr>
              <a:t> First diagnosed with BD in the postpartum period — making screening and proper assessment essential for all.</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Lithium is not contraindicated.</a:t>
            </a:r>
            <a:r>
              <a:rPr lang="en-US" sz="1400" dirty="0">
                <a:solidFill>
                  <a:srgbClr val="4A6070"/>
                </a:solidFill>
                <a:latin typeface="Calibri" pitchFamily="34" charset="0"/>
                <a:ea typeface="Calibri" pitchFamily="34" charset="-122"/>
                <a:cs typeface="Calibri" pitchFamily="34" charset="-120"/>
              </a:rPr>
              <a:t> Gold standard for BD peripartum. Ebstein anomaly risk is very small in absolute terms and dose-related.</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Valproate should be contraindicated (CI in Europe).</a:t>
            </a:r>
            <a:r>
              <a:rPr lang="en-US" sz="1400" dirty="0">
                <a:solidFill>
                  <a:srgbClr val="4A6070"/>
                </a:solidFill>
                <a:latin typeface="Calibri" pitchFamily="34" charset="0"/>
                <a:ea typeface="Calibri" pitchFamily="34" charset="-122"/>
                <a:cs typeface="Calibri" pitchFamily="34" charset="-120"/>
              </a:rPr>
              <a:t> 10.93% major malformation rate. Avoid in all women of reproductive age if at all possible.</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Antipsychotics are generally continued.</a:t>
            </a:r>
            <a:r>
              <a:rPr lang="en-US" sz="1400" dirty="0">
                <a:solidFill>
                  <a:srgbClr val="4A6070"/>
                </a:solidFill>
                <a:latin typeface="Calibri" pitchFamily="34" charset="0"/>
                <a:ea typeface="Calibri" pitchFamily="34" charset="-122"/>
                <a:cs typeface="Calibri" pitchFamily="34" charset="-120"/>
              </a:rPr>
              <a:t> No strong evidence of malformation risk (except risperidone). Olanzapine/quetiapine: monitor for gestational diabetes.</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218214"/>
    </mc:Choice>
    <mc:Fallback xmlns="">
      <p:transition spd="slow" advTm="21821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 17">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#4</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"Benzodiazepines and hypnotics are strictly contraindicated in pregnancy."</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Not strictly contraindicated.</a:t>
            </a:r>
            <a:r>
              <a:rPr lang="en-US" sz="1400" dirty="0">
                <a:solidFill>
                  <a:srgbClr val="4A6070"/>
                </a:solidFill>
                <a:latin typeface="Calibri" pitchFamily="34" charset="0"/>
                <a:ea typeface="Calibri" pitchFamily="34" charset="-122"/>
                <a:cs typeface="Calibri" pitchFamily="34" charset="-120"/>
              </a:rPr>
              <a:t> Risk/benefit discussion is required. Abrupt discontinuation from high doses or long-term use is MORE dangerous than continuation.</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Withdrawal can be life-threatening.</a:t>
            </a:r>
            <a:r>
              <a:rPr lang="en-US" sz="1400" dirty="0">
                <a:solidFill>
                  <a:srgbClr val="4A6070"/>
                </a:solidFill>
                <a:latin typeface="Calibri" pitchFamily="34" charset="0"/>
                <a:ea typeface="Calibri" pitchFamily="34" charset="-122"/>
                <a:cs typeface="Calibri" pitchFamily="34" charset="-120"/>
              </a:rPr>
              <a:t> Especially at high doses or with long-term use — gradual taper is always preferred.</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More effective than antihistamines.</a:t>
            </a:r>
            <a:r>
              <a:rPr lang="en-US" sz="1400" dirty="0">
                <a:solidFill>
                  <a:srgbClr val="4A6070"/>
                </a:solidFill>
                <a:latin typeface="Calibri" pitchFamily="34" charset="0"/>
                <a:ea typeface="Calibri" pitchFamily="34" charset="-122"/>
                <a:cs typeface="Calibri" pitchFamily="34" charset="-120"/>
              </a:rPr>
              <a:t> Sometimes BZDs are more efficacious than diphenhydramine or hydroxyzine in most cases of anxiety disorder.</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Sarah's case:</a:t>
            </a:r>
            <a:r>
              <a:rPr lang="en-US" sz="1400" dirty="0">
                <a:solidFill>
                  <a:srgbClr val="4A6070"/>
                </a:solidFill>
                <a:latin typeface="Calibri" pitchFamily="34" charset="0"/>
                <a:ea typeface="Calibri" pitchFamily="34" charset="-122"/>
                <a:cs typeface="Calibri" pitchFamily="34" charset="-120"/>
              </a:rPr>
              <a:t> Using 1–2 tabs/week PRN. This low-dose, infrequent use has a very different risk profile than daily high-dose use.</a:t>
            </a: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2000" advTm="10095"/>
    </mc:Choice>
    <mc:Fallback xmlns="">
      <p:transition spd="slow" advTm="100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 18">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#5</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"ADHD does not matter in pregnancy."</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a:spcAft>
                <a:spcPts val="1000"/>
              </a:spcAft>
            </a:pPr>
            <a:r>
              <a:rPr lang="en-US" sz="1400" b="1" dirty="0">
                <a:solidFill>
                  <a:srgbClr val="1B3A5C"/>
                </a:solidFill>
                <a:latin typeface="Calibri" pitchFamily="34" charset="0"/>
                <a:ea typeface="Calibri" pitchFamily="34" charset="-122"/>
                <a:cs typeface="Calibri" pitchFamily="34" charset="-120"/>
              </a:rPr>
              <a:t>Untreated ADHD risks:</a:t>
            </a:r>
            <a:r>
              <a:rPr lang="en-US" sz="1400" dirty="0">
                <a:solidFill>
                  <a:srgbClr val="4A6070"/>
                </a:solidFill>
                <a:latin typeface="Calibri" pitchFamily="34" charset="0"/>
                <a:ea typeface="Calibri" pitchFamily="34" charset="-122"/>
                <a:cs typeface="Calibri" pitchFamily="34" charset="-120"/>
              </a:rPr>
              <a:t> Substance use, accidents, legal concerns, occupational failures, teenage pregnancy.</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Discontinuation worsens mood.</a:t>
            </a:r>
            <a:r>
              <a:rPr lang="en-US" sz="1400" dirty="0">
                <a:solidFill>
                  <a:srgbClr val="4A6070"/>
                </a:solidFill>
                <a:latin typeface="Calibri" pitchFamily="34" charset="0"/>
                <a:ea typeface="Calibri" pitchFamily="34" charset="-122"/>
                <a:cs typeface="Calibri" pitchFamily="34" charset="-120"/>
              </a:rPr>
              <a:t> A cohort study showed stopping stimulants caused significant increases in depressive symptoms even in patients on antidepressants.</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Impairs functioning.</a:t>
            </a:r>
            <a:r>
              <a:rPr lang="en-US" sz="1400" dirty="0">
                <a:solidFill>
                  <a:srgbClr val="4A6070"/>
                </a:solidFill>
                <a:latin typeface="Calibri" pitchFamily="34" charset="0"/>
                <a:ea typeface="Calibri" pitchFamily="34" charset="-122"/>
                <a:cs typeface="Calibri" pitchFamily="34" charset="-120"/>
              </a:rPr>
              <a:t> Stopping ADHD medication during pregnancy impairs family and work functioning significantly.</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Stimulants can be continued.</a:t>
            </a:r>
            <a:r>
              <a:rPr lang="en-US" sz="1400" dirty="0">
                <a:solidFill>
                  <a:srgbClr val="4A6070"/>
                </a:solidFill>
                <a:latin typeface="Calibri" pitchFamily="34" charset="0"/>
                <a:ea typeface="Calibri" pitchFamily="34" charset="-122"/>
                <a:cs typeface="Calibri" pitchFamily="34" charset="-120"/>
              </a:rPr>
              <a:t> With individualized risk/benefit discussion and proper monitoring for OB complications like hypertensive disorders of pregnancy, preeclampsia, growth restriction, preterm birth.</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Disclosures</a:t>
            </a:r>
            <a:endParaRPr lang="en-US" sz="2200" dirty="0"/>
          </a:p>
        </p:txBody>
      </p:sp>
      <p:sp>
        <p:nvSpPr>
          <p:cNvPr id="4" name="Text 2"/>
          <p:cNvSpPr/>
          <p:nvPr/>
        </p:nvSpPr>
        <p:spPr>
          <a:xfrm>
            <a:off x="457200" y="1005840"/>
            <a:ext cx="8686800" cy="1645920"/>
          </a:xfrm>
          <a:prstGeom prst="rect">
            <a:avLst/>
          </a:prstGeom>
          <a:noFill/>
          <a:ln/>
        </p:spPr>
        <p:txBody>
          <a:bodyPr wrap="square" rtlCol="0" anchor="ctr"/>
          <a:lstStyle/>
          <a:p>
            <a:pPr marL="342900" indent="-342900">
              <a:spcAft>
                <a:spcPts val="800"/>
              </a:spcAft>
              <a:buSzPct val="100000"/>
              <a:buChar char="•"/>
            </a:pPr>
            <a:r>
              <a:rPr lang="en-US" sz="1600" dirty="0">
                <a:ea typeface="Calibri" pitchFamily="34" charset="-122"/>
                <a:cs typeface="Calibri" pitchFamily="34" charset="-120"/>
              </a:rPr>
              <a:t>No conflicts of interest</a:t>
            </a:r>
            <a:endParaRPr lang="en-US" sz="1600" dirty="0"/>
          </a:p>
          <a:p>
            <a:pPr marL="342900" indent="-342900">
              <a:spcAft>
                <a:spcPts val="800"/>
              </a:spcAft>
              <a:buSzPct val="100000"/>
              <a:buChar char="•"/>
            </a:pPr>
            <a:r>
              <a:rPr lang="en-US" sz="1600" dirty="0">
                <a:ea typeface="Calibri" pitchFamily="34" charset="-122"/>
                <a:cs typeface="Calibri" pitchFamily="34" charset="-120"/>
              </a:rPr>
              <a:t>Some medications discussed today may be described for off-label use in pregnancy/postpartum</a:t>
            </a:r>
          </a:p>
          <a:p>
            <a:pPr marL="342900" indent="-342900">
              <a:spcAft>
                <a:spcPts val="800"/>
              </a:spcAft>
              <a:buSzPct val="100000"/>
              <a:buFontTx/>
              <a:buChar char="•"/>
            </a:pPr>
            <a:r>
              <a:rPr lang="en-US" sz="1600" dirty="0"/>
              <a:t>AI was used for slide creation. Presenter has created the content and reviewed all the content for accuracy</a:t>
            </a:r>
          </a:p>
          <a:p>
            <a:pPr marL="342900" indent="-342900">
              <a:spcAft>
                <a:spcPts val="800"/>
              </a:spcAft>
              <a:buSzPct val="100000"/>
              <a:buChar char="•"/>
            </a:pPr>
            <a:endParaRPr lang="en-US" sz="1600" dirty="0">
              <a:solidFill>
                <a:srgbClr val="4A6070"/>
              </a:solidFill>
              <a:latin typeface="Calibri" pitchFamily="34" charset="0"/>
              <a:ea typeface="Calibri" pitchFamily="34" charset="-122"/>
              <a:cs typeface="Calibri" pitchFamily="34" charset="-120"/>
            </a:endParaRPr>
          </a:p>
          <a:p>
            <a:pPr>
              <a:spcAft>
                <a:spcPts val="800"/>
              </a:spcAft>
              <a:buSzPct val="100000"/>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2000" advTm="8218"/>
    </mc:Choice>
    <mc:Fallback xmlns="">
      <p:transition spd="slow" advTm="82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 19">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#6</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"Any medication taken during pregnancy will cause detrimental outcomes and long-term harm to the child."</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Neurodevelopmental data is largely reassuring.</a:t>
            </a:r>
            <a:r>
              <a:rPr lang="en-US" sz="1400" dirty="0">
                <a:solidFill>
                  <a:srgbClr val="4A6070"/>
                </a:solidFill>
                <a:latin typeface="Calibri" pitchFamily="34" charset="0"/>
                <a:ea typeface="Calibri" pitchFamily="34" charset="-122"/>
                <a:cs typeface="Calibri" pitchFamily="34" charset="-120"/>
              </a:rPr>
              <a:t> Most studies do not show major long-term adverse neurobehavioral/neurodevelopmental effects from antidepressants.</a:t>
            </a:r>
            <a:endParaRPr lang="en-US" sz="1400" dirty="0"/>
          </a:p>
          <a:p>
            <a:pPr>
              <a:spcAft>
                <a:spcPts val="1000"/>
              </a:spcAft>
            </a:pPr>
            <a:r>
              <a:rPr lang="en-US" sz="1400" b="1" dirty="0">
                <a:solidFill>
                  <a:srgbClr val="1B3A5C"/>
                </a:solidFill>
                <a:latin typeface="Calibri" pitchFamily="34" charset="0"/>
                <a:ea typeface="Calibri" pitchFamily="34" charset="-122"/>
                <a:cs typeface="Calibri" pitchFamily="34" charset="-120"/>
              </a:rPr>
              <a:t>Untreated depression is associated with poor outcomes.</a:t>
            </a:r>
            <a:r>
              <a:rPr lang="en-US" sz="1400" dirty="0">
                <a:solidFill>
                  <a:srgbClr val="4A6070"/>
                </a:solidFill>
                <a:latin typeface="Calibri" pitchFamily="34" charset="0"/>
                <a:ea typeface="Calibri" pitchFamily="34" charset="-122"/>
                <a:cs typeface="Calibri" pitchFamily="34" charset="-120"/>
              </a:rPr>
              <a:t> Postpartum depression itself causes adverse neurobehavioral outcomes in children.</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0">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#7</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"Stopping medication in the last trimester prevents negative outcomes."</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NAS is benign and temporary.</a:t>
            </a:r>
            <a:r>
              <a:rPr lang="en-US" sz="1400" dirty="0">
                <a:solidFill>
                  <a:srgbClr val="4A6070"/>
                </a:solidFill>
                <a:latin typeface="Calibri" pitchFamily="34" charset="0"/>
                <a:ea typeface="Calibri" pitchFamily="34" charset="-122"/>
                <a:cs typeface="Calibri" pitchFamily="34" charset="-120"/>
              </a:rPr>
              <a:t> Neonatal Adaptation Syndrome affects 25–30% of SSRI-exposed neonates but resolves without intervention in most cases.</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Stopping in 3rd trimester increases relapse risk.</a:t>
            </a:r>
            <a:r>
              <a:rPr lang="en-US" sz="1400" dirty="0">
                <a:solidFill>
                  <a:srgbClr val="4A6070"/>
                </a:solidFill>
                <a:latin typeface="Calibri" pitchFamily="34" charset="0"/>
                <a:ea typeface="Calibri" pitchFamily="34" charset="-122"/>
                <a:cs typeface="Calibri" pitchFamily="34" charset="-120"/>
              </a:rPr>
              <a:t> The postpartum period is the highest-risk window for mood episodes.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#9</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"Taking antidepressants will harm breastfeeding infants."</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Most antidepressants: &lt;10% RID.</a:t>
            </a:r>
            <a:r>
              <a:rPr lang="en-US" sz="1400" dirty="0">
                <a:solidFill>
                  <a:srgbClr val="4A6070"/>
                </a:solidFill>
                <a:latin typeface="Calibri" pitchFamily="34" charset="0"/>
                <a:ea typeface="Calibri" pitchFamily="34" charset="-122"/>
                <a:cs typeface="Calibri" pitchFamily="34" charset="-120"/>
              </a:rPr>
              <a:t> Relative infant dose under 10% is considered safe. Most commonly used antidepressants fall well below this threshold.</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Don't switch agents for breastfeeding.</a:t>
            </a:r>
            <a:r>
              <a:rPr lang="en-US" sz="1400" dirty="0">
                <a:solidFill>
                  <a:srgbClr val="4A6070"/>
                </a:solidFill>
                <a:latin typeface="Calibri" pitchFamily="34" charset="0"/>
                <a:ea typeface="Calibri" pitchFamily="34" charset="-122"/>
                <a:cs typeface="Calibri" pitchFamily="34" charset="-120"/>
              </a:rPr>
              <a:t> If a medication worked in pregnancy, there's no reason to switch because of breastfeeding — exposure through milk is lower than placental transfer.</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Benefits of breastfeeding matter too.</a:t>
            </a:r>
            <a:r>
              <a:rPr lang="en-US" sz="1400" dirty="0">
                <a:solidFill>
                  <a:srgbClr val="4A6070"/>
                </a:solidFill>
                <a:latin typeface="Calibri" pitchFamily="34" charset="0"/>
                <a:ea typeface="Calibri" pitchFamily="34" charset="-122"/>
                <a:cs typeface="Calibri" pitchFamily="34" charset="-120"/>
              </a:rPr>
              <a:t> The benefits of breastfeeding on infant immunity, bonding, and maternal mental health should be part of the conversation.</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LactMed is the free resource.</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1">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#8</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"If a patient doesn't respond to SSRIs, there are no other options."</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Zuranolone (Zurzuvae)</a:t>
            </a:r>
            <a:r>
              <a:rPr lang="en-US" sz="1400" dirty="0">
                <a:solidFill>
                  <a:srgbClr val="4A6070"/>
                </a:solidFill>
                <a:latin typeface="Calibri" pitchFamily="34" charset="0"/>
                <a:ea typeface="Calibri" pitchFamily="34" charset="-122"/>
                <a:cs typeface="Calibri" pitchFamily="34" charset="-120"/>
              </a:rPr>
              <a:t> New oral option. Rapid onset (3 days). For onset of depression in 3rd trimester or &lt;4 weeks postpartum. Limited breastfeeding data.</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TMS (Transcranial Magnetic Stimulation)</a:t>
            </a:r>
            <a:r>
              <a:rPr lang="en-US" sz="1400" dirty="0">
                <a:solidFill>
                  <a:srgbClr val="4A6070"/>
                </a:solidFill>
                <a:latin typeface="Calibri" pitchFamily="34" charset="0"/>
                <a:ea typeface="Calibri" pitchFamily="34" charset="-122"/>
                <a:cs typeface="Calibri" pitchFamily="34" charset="-120"/>
              </a:rPr>
              <a:t> Minimizes medication exposure. Emerging safety data in pregnancy. Time-intensive — feasibility varies.</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Bright Light Therapy</a:t>
            </a:r>
            <a:r>
              <a:rPr lang="en-US" sz="1400" dirty="0">
                <a:solidFill>
                  <a:srgbClr val="4A6070"/>
                </a:solidFill>
                <a:latin typeface="Calibri" pitchFamily="34" charset="0"/>
                <a:ea typeface="Calibri" pitchFamily="34" charset="-122"/>
                <a:cs typeface="Calibri" pitchFamily="34" charset="-120"/>
              </a:rPr>
              <a:t> Low risk. Some evidence in perinatal depression. Good adjunct option.</a:t>
            </a:r>
            <a:endParaRPr lang="en-US" sz="1400" dirty="0"/>
          </a:p>
          <a:p>
            <a:pPr marL="0" indent="0">
              <a:spcAft>
                <a:spcPts val="1000"/>
              </a:spcAft>
              <a:buNone/>
            </a:pPr>
            <a:endParaRPr lang="en-US" sz="1400" dirty="0"/>
          </a:p>
          <a:p>
            <a:pPr marL="0" indent="0">
              <a:spcAft>
                <a:spcPts val="1000"/>
              </a:spcAft>
              <a:buNone/>
            </a:pPr>
            <a:endParaRPr 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3">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3840480" cy="51435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182880" y="365760"/>
            <a:ext cx="3474720" cy="457200"/>
          </a:xfrm>
          <a:prstGeom prst="rect">
            <a:avLst/>
          </a:prstGeom>
          <a:noFill/>
          <a:ln/>
        </p:spPr>
        <p:txBody>
          <a:bodyPr wrap="square" rtlCol="0" anchor="ctr"/>
          <a:lstStyle/>
          <a:p>
            <a:pPr marL="0" indent="0">
              <a:buNone/>
            </a:pPr>
            <a:r>
              <a:rPr lang="en-US" sz="1300" b="1" kern="0" spc="300" dirty="0">
                <a:solidFill>
                  <a:srgbClr val="A8D5DC"/>
                </a:solidFill>
                <a:latin typeface="Calibri" pitchFamily="34" charset="0"/>
                <a:ea typeface="Calibri" pitchFamily="34" charset="-122"/>
                <a:cs typeface="Calibri" pitchFamily="34" charset="-120"/>
              </a:rPr>
              <a:t>MYTH #10</a:t>
            </a:r>
            <a:endParaRPr lang="en-US" sz="1300" dirty="0"/>
          </a:p>
        </p:txBody>
      </p:sp>
      <p:pic>
        <p:nvPicPr>
          <p:cNvPr id="4" name="Image 0" descr="preencoded.png"/>
          <p:cNvPicPr>
            <a:picLocks noChangeAspect="1"/>
          </p:cNvPicPr>
          <p:nvPr/>
        </p:nvPicPr>
        <p:blipFill>
          <a:blip r:embed="rId3"/>
          <a:stretch>
            <a:fillRect/>
          </a:stretch>
        </p:blipFill>
        <p:spPr>
          <a:xfrm>
            <a:off x="228600" y="914400"/>
            <a:ext cx="502920" cy="502920"/>
          </a:xfrm>
          <a:prstGeom prst="rect">
            <a:avLst/>
          </a:prstGeom>
        </p:spPr>
      </p:pic>
      <p:sp>
        <p:nvSpPr>
          <p:cNvPr id="5" name="Text 2"/>
          <p:cNvSpPr/>
          <p:nvPr/>
        </p:nvSpPr>
        <p:spPr>
          <a:xfrm>
            <a:off x="182880" y="1508760"/>
            <a:ext cx="3429000" cy="2743200"/>
          </a:xfrm>
          <a:prstGeom prst="rect">
            <a:avLst/>
          </a:prstGeom>
          <a:noFill/>
          <a:ln/>
        </p:spPr>
        <p:txBody>
          <a:bodyPr wrap="square" rtlCol="0" anchor="t"/>
          <a:lstStyle/>
          <a:p>
            <a:pPr marL="0" indent="0">
              <a:buNone/>
            </a:pPr>
            <a:r>
              <a:rPr lang="en-US" sz="1700" i="1" dirty="0">
                <a:solidFill>
                  <a:srgbClr val="FFFFFF"/>
                </a:solidFill>
                <a:latin typeface="Calibri" pitchFamily="34" charset="0"/>
                <a:ea typeface="Calibri" pitchFamily="34" charset="-122"/>
                <a:cs typeface="Calibri" pitchFamily="34" charset="-120"/>
              </a:rPr>
              <a:t>"Asking about suicidal thoughts plants the ideas in their minds."</a:t>
            </a:r>
            <a:endParaRPr lang="en-US" sz="1700" dirty="0"/>
          </a:p>
        </p:txBody>
      </p:sp>
      <p:sp>
        <p:nvSpPr>
          <p:cNvPr id="6" name="Shape 3"/>
          <p:cNvSpPr/>
          <p:nvPr/>
        </p:nvSpPr>
        <p:spPr>
          <a:xfrm>
            <a:off x="3840480" y="0"/>
            <a:ext cx="5303520" cy="594360"/>
          </a:xfrm>
          <a:prstGeom prst="rect">
            <a:avLst/>
          </a:prstGeom>
          <a:solidFill>
            <a:srgbClr val="028090"/>
          </a:solidFill>
          <a:ln w="12700">
            <a:solidFill>
              <a:srgbClr val="028090"/>
            </a:solidFill>
            <a:prstDash val="solid"/>
          </a:ln>
        </p:spPr>
        <p:txBody>
          <a:bodyPr/>
          <a:lstStyle/>
          <a:p>
            <a:endParaRPr lang="en-US"/>
          </a:p>
        </p:txBody>
      </p:sp>
      <p:sp>
        <p:nvSpPr>
          <p:cNvPr id="7" name="Text 4"/>
          <p:cNvSpPr/>
          <p:nvPr/>
        </p:nvSpPr>
        <p:spPr>
          <a:xfrm>
            <a:off x="4023360" y="91440"/>
            <a:ext cx="4937760" cy="411480"/>
          </a:xfrm>
          <a:prstGeom prst="rect">
            <a:avLst/>
          </a:prstGeom>
          <a:noFill/>
          <a:ln/>
        </p:spPr>
        <p:txBody>
          <a:bodyPr wrap="square" rtlCol="0" anchor="ctr"/>
          <a:lstStyle/>
          <a:p>
            <a:pPr marL="0" indent="0">
              <a:buNone/>
            </a:pPr>
            <a:r>
              <a:rPr lang="en-US" sz="1400" b="1" kern="0" spc="200" dirty="0">
                <a:solidFill>
                  <a:srgbClr val="FFFFFF"/>
                </a:solidFill>
                <a:latin typeface="Calibri" pitchFamily="34" charset="0"/>
                <a:ea typeface="Calibri" pitchFamily="34" charset="-122"/>
                <a:cs typeface="Calibri" pitchFamily="34" charset="-120"/>
              </a:rPr>
              <a:t>THE REALITY</a:t>
            </a:r>
            <a:endParaRPr lang="en-US" sz="1400" dirty="0"/>
          </a:p>
        </p:txBody>
      </p:sp>
      <p:sp>
        <p:nvSpPr>
          <p:cNvPr id="8" name="Text 5"/>
          <p:cNvSpPr/>
          <p:nvPr/>
        </p:nvSpPr>
        <p:spPr>
          <a:xfrm>
            <a:off x="3977640" y="777240"/>
            <a:ext cx="4846320" cy="4114800"/>
          </a:xfrm>
          <a:prstGeom prst="rect">
            <a:avLst/>
          </a:prstGeom>
          <a:noFill/>
          <a:ln/>
        </p:spPr>
        <p:txBody>
          <a:bodyPr wrap="square" rtlCol="0" anchor="t"/>
          <a:lstStyle/>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This is definitively false.</a:t>
            </a:r>
            <a:r>
              <a:rPr lang="en-US" sz="1400" dirty="0">
                <a:solidFill>
                  <a:srgbClr val="4A6070"/>
                </a:solidFill>
                <a:latin typeface="Calibri" pitchFamily="34" charset="0"/>
                <a:ea typeface="Calibri" pitchFamily="34" charset="-122"/>
                <a:cs typeface="Calibri" pitchFamily="34" charset="-120"/>
              </a:rPr>
              <a:t> Research consistently shows that asking about suicidal ideation does NOT increase suicidal thinking or behavior.</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It can be life-saving.</a:t>
            </a:r>
            <a:r>
              <a:rPr lang="en-US" sz="1400" dirty="0">
                <a:solidFill>
                  <a:srgbClr val="4A6070"/>
                </a:solidFill>
                <a:latin typeface="Calibri" pitchFamily="34" charset="0"/>
                <a:ea typeface="Calibri" pitchFamily="34" charset="-122"/>
                <a:cs typeface="Calibri" pitchFamily="34" charset="-120"/>
              </a:rPr>
              <a:t> Screening opens the door to help. </a:t>
            </a:r>
            <a:endParaRPr lang="en-US" sz="1400" dirty="0"/>
          </a:p>
          <a:p>
            <a:pPr marL="0" indent="0">
              <a:spcAft>
                <a:spcPts val="1000"/>
              </a:spcAft>
              <a:buNone/>
            </a:pPr>
            <a:r>
              <a:rPr lang="en-US" sz="1400" b="1" dirty="0">
                <a:solidFill>
                  <a:srgbClr val="1B3A5C"/>
                </a:solidFill>
                <a:latin typeface="Calibri" pitchFamily="34" charset="0"/>
                <a:ea typeface="Calibri" pitchFamily="34" charset="-122"/>
                <a:cs typeface="Calibri" pitchFamily="34" charset="-120"/>
              </a:rPr>
              <a:t>Perinatal period is high risk.</a:t>
            </a:r>
            <a:r>
              <a:rPr lang="en-US" sz="1400" dirty="0">
                <a:solidFill>
                  <a:srgbClr val="4A6070"/>
                </a:solidFill>
                <a:latin typeface="Calibri" pitchFamily="34" charset="0"/>
                <a:ea typeface="Calibri" pitchFamily="34" charset="-122"/>
                <a:cs typeface="Calibri" pitchFamily="34" charset="-120"/>
              </a:rPr>
              <a:t> Suicide and overdose are leading causes of maternal mortality. Screening is essential, not optional.</a:t>
            </a:r>
            <a:endParaRPr lang="en-US" sz="1400" dirty="0"/>
          </a:p>
          <a:p>
            <a:pPr marL="0" indent="0" algn="ctr">
              <a:spcAft>
                <a:spcPts val="1000"/>
              </a:spcAft>
              <a:buNone/>
            </a:pPr>
            <a:r>
              <a:rPr lang="en-US" sz="3200" b="1" dirty="0">
                <a:solidFill>
                  <a:srgbClr val="1B3A5C"/>
                </a:solidFill>
                <a:latin typeface="Calibri" pitchFamily="34" charset="0"/>
                <a:ea typeface="Calibri" pitchFamily="34" charset="-122"/>
                <a:cs typeface="Calibri" pitchFamily="34" charset="-120"/>
              </a:rPr>
              <a:t>We </a:t>
            </a:r>
            <a:r>
              <a:rPr lang="en-US" sz="3200" b="1" dirty="0">
                <a:solidFill>
                  <a:srgbClr val="4A6070"/>
                </a:solidFill>
                <a:latin typeface="Calibri" pitchFamily="34" charset="0"/>
                <a:ea typeface="Calibri" pitchFamily="34" charset="-122"/>
                <a:cs typeface="Calibri" pitchFamily="34" charset="-120"/>
              </a:rPr>
              <a:t>don't need to be a prescriber to screen for safety </a:t>
            </a:r>
            <a:endParaRPr lang="en-US" sz="3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4">
    <p:bg>
      <p:bgPr>
        <a:solidFill>
          <a:srgbClr val="1B3A5C"/>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28090"/>
          </a:solidFill>
          <a:ln w="12700">
            <a:solidFill>
              <a:srgbClr val="028090"/>
            </a:solidFill>
            <a:prstDash val="solid"/>
          </a:ln>
        </p:spPr>
        <p:txBody>
          <a:bodyPr/>
          <a:lstStyle/>
          <a:p>
            <a:endParaRPr lang="en-US"/>
          </a:p>
        </p:txBody>
      </p:sp>
      <p:sp>
        <p:nvSpPr>
          <p:cNvPr id="3" name="Text 1"/>
          <p:cNvSpPr/>
          <p:nvPr/>
        </p:nvSpPr>
        <p:spPr>
          <a:xfrm>
            <a:off x="320040" y="1645920"/>
            <a:ext cx="8503920" cy="109728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Suicide Risk in the Perinatal Period</a:t>
            </a:r>
            <a:endParaRPr lang="en-US" sz="3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5">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Suicide: Risk &amp; Protective Factors</a:t>
            </a:r>
            <a:endParaRPr lang="en-US" sz="2200" dirty="0"/>
          </a:p>
        </p:txBody>
      </p:sp>
      <p:sp>
        <p:nvSpPr>
          <p:cNvPr id="4" name="Shape 2"/>
          <p:cNvSpPr/>
          <p:nvPr/>
        </p:nvSpPr>
        <p:spPr>
          <a:xfrm>
            <a:off x="274320" y="804672"/>
            <a:ext cx="2651760" cy="320040"/>
          </a:xfrm>
          <a:prstGeom prst="rect">
            <a:avLst/>
          </a:prstGeom>
          <a:solidFill>
            <a:srgbClr val="1B3A5C"/>
          </a:solidFill>
          <a:ln w="12700">
            <a:solidFill>
              <a:srgbClr val="1B3A5C"/>
            </a:solidFill>
            <a:prstDash val="solid"/>
          </a:ln>
        </p:spPr>
        <p:txBody>
          <a:bodyPr/>
          <a:lstStyle/>
          <a:p>
            <a:endParaRPr lang="en-US"/>
          </a:p>
        </p:txBody>
      </p:sp>
      <p:sp>
        <p:nvSpPr>
          <p:cNvPr id="5" name="Text 3"/>
          <p:cNvSpPr/>
          <p:nvPr/>
        </p:nvSpPr>
        <p:spPr>
          <a:xfrm>
            <a:off x="320040" y="822960"/>
            <a:ext cx="256032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Static Risk Factors</a:t>
            </a:r>
            <a:endParaRPr lang="en-US" sz="1200" dirty="0"/>
          </a:p>
        </p:txBody>
      </p:sp>
      <p:sp>
        <p:nvSpPr>
          <p:cNvPr id="6" name="Text 4"/>
          <p:cNvSpPr/>
          <p:nvPr/>
        </p:nvSpPr>
        <p:spPr>
          <a:xfrm>
            <a:off x="320040" y="1348740"/>
            <a:ext cx="2560320" cy="1943100"/>
          </a:xfrm>
          <a:prstGeom prst="rect">
            <a:avLst/>
          </a:prstGeom>
          <a:noFill/>
          <a:ln/>
        </p:spPr>
        <p:txBody>
          <a:bodyPr wrap="square" rtlCol="0" anchor="ctr"/>
          <a:lstStyle/>
          <a:p>
            <a:pPr marL="342900" indent="-342900">
              <a:spcAft>
                <a:spcPts val="500"/>
              </a:spcAft>
              <a:buSzPct val="100000"/>
              <a:buChar char="•"/>
            </a:pPr>
            <a:r>
              <a:rPr lang="en-US" sz="1200" dirty="0">
                <a:solidFill>
                  <a:srgbClr val="4A6070"/>
                </a:solidFill>
                <a:latin typeface="Calibri" pitchFamily="34" charset="0"/>
                <a:ea typeface="Calibri" pitchFamily="34" charset="-122"/>
                <a:cs typeface="Calibri" pitchFamily="34" charset="-120"/>
              </a:rPr>
              <a:t>Prior suicide attempt*</a:t>
            </a:r>
            <a:endParaRPr lang="en-US" sz="1200" dirty="0"/>
          </a:p>
          <a:p>
            <a:pPr marL="342900" indent="-342900">
              <a:spcAft>
                <a:spcPts val="500"/>
              </a:spcAft>
              <a:buSzPct val="100000"/>
              <a:buChar char="•"/>
            </a:pPr>
            <a:r>
              <a:rPr lang="en-US" sz="1200" dirty="0">
                <a:solidFill>
                  <a:srgbClr val="4A6070"/>
                </a:solidFill>
                <a:latin typeface="Calibri" pitchFamily="34" charset="0"/>
                <a:ea typeface="Calibri" pitchFamily="34" charset="-122"/>
                <a:cs typeface="Calibri" pitchFamily="34" charset="-120"/>
              </a:rPr>
              <a:t>Family history of suicide</a:t>
            </a:r>
            <a:endParaRPr lang="en-US" sz="1200" dirty="0"/>
          </a:p>
          <a:p>
            <a:pPr marL="342900" indent="-342900">
              <a:spcAft>
                <a:spcPts val="500"/>
              </a:spcAft>
              <a:buSzPct val="100000"/>
              <a:buChar char="•"/>
            </a:pPr>
            <a:r>
              <a:rPr lang="en-US" sz="1200" dirty="0">
                <a:solidFill>
                  <a:srgbClr val="4A6070"/>
                </a:solidFill>
                <a:latin typeface="Calibri" pitchFamily="34" charset="0"/>
                <a:ea typeface="Calibri" pitchFamily="34" charset="-122"/>
                <a:cs typeface="Calibri" pitchFamily="34" charset="-120"/>
              </a:rPr>
              <a:t>Younger maternal age</a:t>
            </a:r>
            <a:endParaRPr lang="en-US" sz="1200" dirty="0"/>
          </a:p>
          <a:p>
            <a:pPr marL="342900" indent="-342900">
              <a:spcAft>
                <a:spcPts val="500"/>
              </a:spcAft>
              <a:buSzPct val="100000"/>
              <a:buChar char="•"/>
            </a:pPr>
            <a:r>
              <a:rPr lang="en-US" sz="1200" dirty="0">
                <a:solidFill>
                  <a:srgbClr val="4A6070"/>
                </a:solidFill>
                <a:latin typeface="Calibri" pitchFamily="34" charset="0"/>
                <a:ea typeface="Calibri" pitchFamily="34" charset="-122"/>
                <a:cs typeface="Calibri" pitchFamily="34" charset="-120"/>
              </a:rPr>
              <a:t>Single / widowed / divorced</a:t>
            </a:r>
            <a:endParaRPr lang="en-US" sz="1200" dirty="0"/>
          </a:p>
          <a:p>
            <a:pPr marL="342900" indent="-342900">
              <a:spcAft>
                <a:spcPts val="500"/>
              </a:spcAft>
              <a:buSzPct val="100000"/>
              <a:buChar char="•"/>
            </a:pPr>
            <a:r>
              <a:rPr lang="en-US" sz="1200" dirty="0">
                <a:solidFill>
                  <a:srgbClr val="4A6070"/>
                </a:solidFill>
                <a:latin typeface="Calibri" pitchFamily="34" charset="0"/>
                <a:ea typeface="Calibri" pitchFamily="34" charset="-122"/>
                <a:cs typeface="Calibri" pitchFamily="34" charset="-120"/>
              </a:rPr>
              <a:t>Unintended pregnancy</a:t>
            </a:r>
            <a:endParaRPr lang="en-US" sz="1200" dirty="0"/>
          </a:p>
        </p:txBody>
      </p:sp>
      <p:sp>
        <p:nvSpPr>
          <p:cNvPr id="7" name="Shape 5"/>
          <p:cNvSpPr/>
          <p:nvPr/>
        </p:nvSpPr>
        <p:spPr>
          <a:xfrm>
            <a:off x="3200400" y="804672"/>
            <a:ext cx="2651760" cy="320040"/>
          </a:xfrm>
          <a:prstGeom prst="rect">
            <a:avLst/>
          </a:prstGeom>
          <a:solidFill>
            <a:srgbClr val="028090"/>
          </a:solidFill>
          <a:ln w="12700">
            <a:solidFill>
              <a:srgbClr val="028090"/>
            </a:solidFill>
            <a:prstDash val="solid"/>
          </a:ln>
        </p:spPr>
        <p:txBody>
          <a:bodyPr/>
          <a:lstStyle/>
          <a:p>
            <a:endParaRPr lang="en-US"/>
          </a:p>
        </p:txBody>
      </p:sp>
      <p:sp>
        <p:nvSpPr>
          <p:cNvPr id="8" name="Text 6"/>
          <p:cNvSpPr/>
          <p:nvPr/>
        </p:nvSpPr>
        <p:spPr>
          <a:xfrm>
            <a:off x="3246120" y="822960"/>
            <a:ext cx="256032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Modifiable Risk Factors</a:t>
            </a:r>
            <a:endParaRPr lang="en-US" sz="1200" dirty="0"/>
          </a:p>
        </p:txBody>
      </p:sp>
      <p:sp>
        <p:nvSpPr>
          <p:cNvPr id="9" name="Text 7"/>
          <p:cNvSpPr/>
          <p:nvPr/>
        </p:nvSpPr>
        <p:spPr>
          <a:xfrm>
            <a:off x="3246120" y="1188720"/>
            <a:ext cx="2560320" cy="2286000"/>
          </a:xfrm>
          <a:prstGeom prst="rect">
            <a:avLst/>
          </a:prstGeom>
          <a:noFill/>
          <a:ln/>
        </p:spPr>
        <p:txBody>
          <a:bodyPr wrap="square" rtlCol="0" anchor="ctr"/>
          <a:lstStyle/>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Mood disorder*</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Substance use*</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Intimate partner violence*</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Psychotic disorder</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Access to lethal means</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Insomnia / pain</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Abrupt medication discontinuation</a:t>
            </a:r>
            <a:endParaRPr lang="en-US" sz="1200" dirty="0"/>
          </a:p>
        </p:txBody>
      </p:sp>
      <p:sp>
        <p:nvSpPr>
          <p:cNvPr id="10" name="Shape 8"/>
          <p:cNvSpPr/>
          <p:nvPr/>
        </p:nvSpPr>
        <p:spPr>
          <a:xfrm>
            <a:off x="6126480" y="804672"/>
            <a:ext cx="2743200" cy="320040"/>
          </a:xfrm>
          <a:prstGeom prst="rect">
            <a:avLst/>
          </a:prstGeom>
          <a:solidFill>
            <a:srgbClr val="2E7D32"/>
          </a:solidFill>
          <a:ln w="12700">
            <a:solidFill>
              <a:srgbClr val="2E7D32"/>
            </a:solidFill>
            <a:prstDash val="solid"/>
          </a:ln>
        </p:spPr>
        <p:txBody>
          <a:bodyPr/>
          <a:lstStyle/>
          <a:p>
            <a:endParaRPr lang="en-US"/>
          </a:p>
        </p:txBody>
      </p:sp>
      <p:sp>
        <p:nvSpPr>
          <p:cNvPr id="11" name="Text 9"/>
          <p:cNvSpPr/>
          <p:nvPr/>
        </p:nvSpPr>
        <p:spPr>
          <a:xfrm>
            <a:off x="6172200" y="822960"/>
            <a:ext cx="2651760" cy="274320"/>
          </a:xfrm>
          <a:prstGeom prst="rect">
            <a:avLst/>
          </a:prstGeom>
          <a:noFill/>
          <a:ln/>
        </p:spPr>
        <p:txBody>
          <a:bodyPr wrap="square" rtlCol="0" anchor="ctr"/>
          <a:lstStyle/>
          <a:p>
            <a:pPr marL="0" indent="0">
              <a:buNone/>
            </a:pPr>
            <a:r>
              <a:rPr lang="en-US" sz="1200" b="1" dirty="0">
                <a:solidFill>
                  <a:srgbClr val="FFFFFF"/>
                </a:solidFill>
                <a:latin typeface="Calibri" pitchFamily="34" charset="0"/>
                <a:ea typeface="Calibri" pitchFamily="34" charset="-122"/>
                <a:cs typeface="Calibri" pitchFamily="34" charset="-120"/>
              </a:rPr>
              <a:t>Protective Factors</a:t>
            </a:r>
            <a:endParaRPr lang="en-US" sz="1200" dirty="0"/>
          </a:p>
        </p:txBody>
      </p:sp>
      <p:sp>
        <p:nvSpPr>
          <p:cNvPr id="12" name="Text 10"/>
          <p:cNvSpPr/>
          <p:nvPr/>
        </p:nvSpPr>
        <p:spPr>
          <a:xfrm>
            <a:off x="6172200" y="1188720"/>
            <a:ext cx="2651760" cy="2286000"/>
          </a:xfrm>
          <a:prstGeom prst="rect">
            <a:avLst/>
          </a:prstGeom>
          <a:noFill/>
          <a:ln/>
        </p:spPr>
        <p:txBody>
          <a:bodyPr wrap="square" rtlCol="0" anchor="ctr"/>
          <a:lstStyle/>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Engaged in MH / medical care</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Supportive family &amp; community</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Problem-solving &amp; coping skills</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Spiritual / religious beliefs</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Future-oriented plans</a:t>
            </a:r>
            <a:endParaRPr lang="en-US" sz="1200" dirty="0"/>
          </a:p>
          <a:p>
            <a:pPr marL="342900" indent="-342900">
              <a:spcAft>
                <a:spcPts val="400"/>
              </a:spcAft>
              <a:buSzPct val="100000"/>
              <a:buChar char="•"/>
            </a:pPr>
            <a:r>
              <a:rPr lang="en-US" sz="1200" dirty="0">
                <a:solidFill>
                  <a:srgbClr val="4A6070"/>
                </a:solidFill>
                <a:latin typeface="Calibri" pitchFamily="34" charset="0"/>
                <a:ea typeface="Calibri" pitchFamily="34" charset="-122"/>
                <a:cs typeface="Calibri" pitchFamily="34" charset="-120"/>
              </a:rPr>
              <a:t>Reason for living (child, family)</a:t>
            </a:r>
            <a:endParaRPr lang="en-US" sz="1200" dirty="0"/>
          </a:p>
        </p:txBody>
      </p:sp>
      <p:sp>
        <p:nvSpPr>
          <p:cNvPr id="13" name="Text 11"/>
          <p:cNvSpPr/>
          <p:nvPr/>
        </p:nvSpPr>
        <p:spPr>
          <a:xfrm>
            <a:off x="274320" y="4526280"/>
            <a:ext cx="8595360" cy="45720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*Most robust predictors. Perinatal women who die by suicide use more violent/lethal means than non-perinatal women.</a:t>
            </a:r>
            <a:endParaRPr lang="en-US" sz="1100" dirty="0"/>
          </a:p>
        </p:txBody>
      </p:sp>
      <p:sp>
        <p:nvSpPr>
          <p:cNvPr id="15" name="TextBox 14">
            <a:extLst>
              <a:ext uri="{FF2B5EF4-FFF2-40B4-BE49-F238E27FC236}">
                <a16:creationId xmlns:a16="http://schemas.microsoft.com/office/drawing/2014/main" id="{A05D7EB6-D57F-F21B-58CC-EC0C043FF7F3}"/>
              </a:ext>
            </a:extLst>
          </p:cNvPr>
          <p:cNvSpPr txBox="1"/>
          <p:nvPr/>
        </p:nvSpPr>
        <p:spPr>
          <a:xfrm>
            <a:off x="404648" y="3768774"/>
            <a:ext cx="8334703" cy="646331"/>
          </a:xfrm>
          <a:prstGeom prst="rect">
            <a:avLst/>
          </a:prstGeom>
          <a:solidFill>
            <a:srgbClr val="002060"/>
          </a:solidFill>
          <a:ln>
            <a:solidFill>
              <a:schemeClr val="bg1"/>
            </a:solidFill>
          </a:ln>
        </p:spPr>
        <p:txBody>
          <a:bodyPr wrap="square">
            <a:spAutoFit/>
          </a:bodyPr>
          <a:lstStyle/>
          <a:p>
            <a:pPr marL="171450" indent="-171450">
              <a:buFont typeface="Arial" panose="020B0604020202020204" pitchFamily="34" charset="0"/>
              <a:buChar char="•"/>
            </a:pPr>
            <a:r>
              <a:rPr lang="en-US" sz="1200" dirty="0">
                <a:solidFill>
                  <a:schemeClr val="bg1"/>
                </a:solidFill>
                <a:effectLst/>
                <a:latin typeface="Helvetica" pitchFamily="2" charset="0"/>
              </a:rPr>
              <a:t>Screen all patients for suicidal ideation as this is a time of high risk for patients</a:t>
            </a:r>
          </a:p>
          <a:p>
            <a:pPr marL="171450" indent="-171450">
              <a:buFont typeface="Arial" panose="020B0604020202020204" pitchFamily="34" charset="0"/>
              <a:buChar char="•"/>
            </a:pPr>
            <a:r>
              <a:rPr lang="en-US" sz="1200" dirty="0">
                <a:solidFill>
                  <a:schemeClr val="bg1"/>
                </a:solidFill>
                <a:latin typeface="Helvetica" pitchFamily="2" charset="0"/>
              </a:rPr>
              <a:t>R</a:t>
            </a:r>
            <a:r>
              <a:rPr lang="en-US" sz="1200" dirty="0">
                <a:solidFill>
                  <a:schemeClr val="bg1"/>
                </a:solidFill>
                <a:effectLst/>
                <a:latin typeface="Helvetica" pitchFamily="2" charset="0"/>
              </a:rPr>
              <a:t>isk stays increased beyond the initial postpartum </a:t>
            </a:r>
            <a:r>
              <a:rPr lang="en-US" sz="1200" dirty="0">
                <a:solidFill>
                  <a:schemeClr val="bg1"/>
                </a:solidFill>
                <a:latin typeface="Helvetica" pitchFamily="2" charset="0"/>
              </a:rPr>
              <a:t>period and remains elevated even years after diagnosis of PPD </a:t>
            </a:r>
            <a:endParaRPr lang="en-US" sz="1200" dirty="0">
              <a:solidFill>
                <a:schemeClr val="bg1"/>
              </a:solidFill>
              <a:effectLst/>
              <a:latin typeface="Helvetica" pitchFamily="2" charset="0"/>
            </a:endParaRPr>
          </a:p>
          <a:p>
            <a:pPr marL="171450" indent="-171450">
              <a:buFont typeface="Arial" panose="020B0604020202020204" pitchFamily="34" charset="0"/>
              <a:buChar char="•"/>
            </a:pPr>
            <a:r>
              <a:rPr lang="en-US" sz="1200" dirty="0">
                <a:solidFill>
                  <a:schemeClr val="bg1"/>
                </a:solidFill>
                <a:effectLst/>
                <a:latin typeface="Helvetica" pitchFamily="2" charset="0"/>
              </a:rPr>
              <a:t>Suicide most likely to occur in days </a:t>
            </a:r>
            <a:r>
              <a:rPr lang="en-US" sz="1200">
                <a:solidFill>
                  <a:schemeClr val="bg1"/>
                </a:solidFill>
                <a:effectLst/>
                <a:latin typeface="Helvetica" pitchFamily="2" charset="0"/>
              </a:rPr>
              <a:t>42-365 postpartum</a:t>
            </a:r>
            <a:endParaRPr lang="en-US" sz="1200" dirty="0">
              <a:solidFill>
                <a:schemeClr val="bg1"/>
              </a:solidFill>
              <a:effectLst/>
              <a:latin typeface="Helvetica" pitchFamily="2"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3A5C"/>
        </a:solidFill>
        <a:effectLst/>
      </p:bgPr>
    </p:bg>
    <p:spTree>
      <p:nvGrpSpPr>
        <p:cNvPr id="1" name="">
          <a:extLst>
            <a:ext uri="{FF2B5EF4-FFF2-40B4-BE49-F238E27FC236}">
              <a16:creationId xmlns:a16="http://schemas.microsoft.com/office/drawing/2014/main" id="{B349E0E2-B8E7-A4CF-C7E2-EA5B878D076B}"/>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C84C2C1-E823-C089-F855-2F08153B54F7}"/>
              </a:ext>
            </a:extLst>
          </p:cNvPr>
          <p:cNvSpPr/>
          <p:nvPr/>
        </p:nvSpPr>
        <p:spPr>
          <a:xfrm>
            <a:off x="0" y="0"/>
            <a:ext cx="109728" cy="5143500"/>
          </a:xfrm>
          <a:prstGeom prst="rect">
            <a:avLst/>
          </a:prstGeom>
          <a:solidFill>
            <a:srgbClr val="028090"/>
          </a:solidFill>
          <a:ln w="12700">
            <a:solidFill>
              <a:srgbClr val="028090"/>
            </a:solidFill>
            <a:prstDash val="solid"/>
          </a:ln>
        </p:spPr>
        <p:txBody>
          <a:bodyPr/>
          <a:lstStyle/>
          <a:p>
            <a:endParaRPr lang="en-US"/>
          </a:p>
        </p:txBody>
      </p:sp>
      <p:sp>
        <p:nvSpPr>
          <p:cNvPr id="3" name="Text 1">
            <a:extLst>
              <a:ext uri="{FF2B5EF4-FFF2-40B4-BE49-F238E27FC236}">
                <a16:creationId xmlns:a16="http://schemas.microsoft.com/office/drawing/2014/main" id="{75F128EF-BB9C-8A60-D2EF-4134D9651DD7}"/>
              </a:ext>
            </a:extLst>
          </p:cNvPr>
          <p:cNvSpPr/>
          <p:nvPr/>
        </p:nvSpPr>
        <p:spPr>
          <a:xfrm>
            <a:off x="554804" y="82192"/>
            <a:ext cx="8096037" cy="780837"/>
          </a:xfrm>
          <a:prstGeom prst="rect">
            <a:avLst/>
          </a:prstGeom>
          <a:noFill/>
          <a:ln/>
        </p:spPr>
        <p:txBody>
          <a:bodyPr wrap="square" rtlCol="0" anchor="ctr"/>
          <a:lstStyle/>
          <a:p>
            <a:r>
              <a:rPr lang="en-US" sz="4000" dirty="0">
                <a:solidFill>
                  <a:schemeClr val="bg1"/>
                </a:solidFill>
              </a:rPr>
              <a:t>Resources</a:t>
            </a:r>
          </a:p>
        </p:txBody>
      </p:sp>
      <p:sp>
        <p:nvSpPr>
          <p:cNvPr id="5" name="TextBox 4">
            <a:extLst>
              <a:ext uri="{FF2B5EF4-FFF2-40B4-BE49-F238E27FC236}">
                <a16:creationId xmlns:a16="http://schemas.microsoft.com/office/drawing/2014/main" id="{268BABDB-6EEE-F0CF-7058-715200A7DE7C}"/>
              </a:ext>
            </a:extLst>
          </p:cNvPr>
          <p:cNvSpPr txBox="1"/>
          <p:nvPr/>
        </p:nvSpPr>
        <p:spPr>
          <a:xfrm>
            <a:off x="678095" y="1109608"/>
            <a:ext cx="7438490" cy="3570208"/>
          </a:xfrm>
          <a:prstGeom prst="rect">
            <a:avLst/>
          </a:prstGeom>
          <a:noFill/>
        </p:spPr>
        <p:txBody>
          <a:bodyPr wrap="square">
            <a:spAutoFit/>
          </a:bodyPr>
          <a:lstStyle/>
          <a:p>
            <a:r>
              <a:rPr lang="en-US" sz="1400" b="1" dirty="0">
                <a:solidFill>
                  <a:schemeClr val="bg1"/>
                </a:solidFill>
              </a:rPr>
              <a:t>If you are in crisis or feel unsafe</a:t>
            </a:r>
          </a:p>
          <a:p>
            <a:r>
              <a:rPr lang="en-US" sz="1200" dirty="0">
                <a:solidFill>
                  <a:schemeClr val="bg1"/>
                </a:solidFill>
              </a:rPr>
              <a:t>Call/Text </a:t>
            </a:r>
            <a:r>
              <a:rPr lang="en-US" sz="1200" b="1" dirty="0">
                <a:solidFill>
                  <a:schemeClr val="bg1"/>
                </a:solidFill>
              </a:rPr>
              <a:t>988</a:t>
            </a:r>
            <a:r>
              <a:rPr lang="en-US" sz="1200" dirty="0">
                <a:solidFill>
                  <a:schemeClr val="bg1"/>
                </a:solidFill>
              </a:rPr>
              <a:t> (U.S. Suicide &amp; Crisis Lifeline) – 24/7</a:t>
            </a:r>
          </a:p>
          <a:p>
            <a:r>
              <a:rPr lang="en-US" sz="1200" dirty="0">
                <a:solidFill>
                  <a:schemeClr val="bg1"/>
                </a:solidFill>
              </a:rPr>
              <a:t>Call </a:t>
            </a:r>
            <a:r>
              <a:rPr lang="en-US" sz="1200" b="1" dirty="0">
                <a:solidFill>
                  <a:schemeClr val="bg1"/>
                </a:solidFill>
              </a:rPr>
              <a:t>911</a:t>
            </a:r>
            <a:r>
              <a:rPr lang="en-US" sz="1200" dirty="0">
                <a:solidFill>
                  <a:schemeClr val="bg1"/>
                </a:solidFill>
              </a:rPr>
              <a:t> for immediate emergency</a:t>
            </a:r>
          </a:p>
          <a:p>
            <a:endParaRPr lang="en-US" sz="1400" dirty="0">
              <a:solidFill>
                <a:schemeClr val="bg1"/>
              </a:solidFill>
            </a:endParaRPr>
          </a:p>
          <a:p>
            <a:r>
              <a:rPr lang="en-US" sz="1400" b="1" dirty="0">
                <a:solidFill>
                  <a:schemeClr val="bg1"/>
                </a:solidFill>
              </a:rPr>
              <a:t>Maternal Mental Health Support (Pregnancy &amp; Postpartum)</a:t>
            </a:r>
          </a:p>
          <a:p>
            <a:r>
              <a:rPr lang="en-US" sz="1400" b="1" dirty="0">
                <a:solidFill>
                  <a:schemeClr val="bg1"/>
                </a:solidFill>
              </a:rPr>
              <a:t>National Maternal Mental Health Hotline (U.S. HHS)</a:t>
            </a:r>
            <a:br>
              <a:rPr lang="en-US" sz="1400" dirty="0">
                <a:solidFill>
                  <a:schemeClr val="bg1"/>
                </a:solidFill>
              </a:rPr>
            </a:br>
            <a:r>
              <a:rPr lang="en-US" sz="1200" dirty="0">
                <a:solidFill>
                  <a:schemeClr val="bg1"/>
                </a:solidFill>
              </a:rPr>
              <a:t>📞 </a:t>
            </a:r>
            <a:r>
              <a:rPr lang="en-US" sz="1200" b="1" dirty="0">
                <a:solidFill>
                  <a:schemeClr val="bg1"/>
                </a:solidFill>
              </a:rPr>
              <a:t>1-833-TLC-MAMA (1-833-852-6262)</a:t>
            </a:r>
            <a:endParaRPr lang="en-US" sz="1200" dirty="0">
              <a:solidFill>
                <a:schemeClr val="bg1"/>
              </a:solidFill>
            </a:endParaRPr>
          </a:p>
          <a:p>
            <a:r>
              <a:rPr lang="en-US" sz="1200" dirty="0">
                <a:solidFill>
                  <a:schemeClr val="bg1"/>
                </a:solidFill>
              </a:rPr>
              <a:t>24/7 confidential support</a:t>
            </a:r>
          </a:p>
          <a:p>
            <a:r>
              <a:rPr lang="en-US" sz="1200" dirty="0">
                <a:solidFill>
                  <a:schemeClr val="bg1"/>
                </a:solidFill>
              </a:rPr>
              <a:t>English &amp; Spanish</a:t>
            </a:r>
          </a:p>
          <a:p>
            <a:r>
              <a:rPr lang="en-US" sz="1200" dirty="0">
                <a:solidFill>
                  <a:schemeClr val="bg1"/>
                </a:solidFill>
              </a:rPr>
              <a:t>For pregnancy, postpartum, loss, and emotional distress</a:t>
            </a:r>
          </a:p>
          <a:p>
            <a:endParaRPr lang="en-US" sz="1400" dirty="0">
              <a:solidFill>
                <a:schemeClr val="bg1"/>
              </a:solidFill>
            </a:endParaRPr>
          </a:p>
          <a:p>
            <a:r>
              <a:rPr lang="en-US" sz="1400" b="1" dirty="0">
                <a:solidFill>
                  <a:schemeClr val="bg1"/>
                </a:solidFill>
              </a:rPr>
              <a:t>Postpartum &amp; Perinatal Mental Health Support</a:t>
            </a:r>
          </a:p>
          <a:p>
            <a:r>
              <a:rPr lang="en-US" sz="1400" b="1" dirty="0">
                <a:solidFill>
                  <a:schemeClr val="bg1"/>
                </a:solidFill>
              </a:rPr>
              <a:t>Postpartum Support International (PSI)</a:t>
            </a:r>
            <a:br>
              <a:rPr lang="en-US" sz="1400" dirty="0">
                <a:solidFill>
                  <a:schemeClr val="bg1"/>
                </a:solidFill>
              </a:rPr>
            </a:br>
            <a:r>
              <a:rPr lang="en-US" sz="1400" dirty="0">
                <a:solidFill>
                  <a:schemeClr val="bg1"/>
                </a:solidFill>
              </a:rPr>
              <a:t>📞 </a:t>
            </a:r>
            <a:r>
              <a:rPr lang="en-US" sz="1200" b="1" dirty="0">
                <a:solidFill>
                  <a:schemeClr val="bg1"/>
                </a:solidFill>
              </a:rPr>
              <a:t>1-800-944-4773 (4PPD)</a:t>
            </a:r>
            <a:br>
              <a:rPr lang="en-US" sz="1200" dirty="0">
                <a:solidFill>
                  <a:schemeClr val="bg1"/>
                </a:solidFill>
              </a:rPr>
            </a:br>
            <a:r>
              <a:rPr lang="en-US" sz="1200" dirty="0">
                <a:solidFill>
                  <a:schemeClr val="bg1"/>
                </a:solidFill>
              </a:rPr>
              <a:t>📱 Text: </a:t>
            </a:r>
            <a:r>
              <a:rPr lang="en-US" sz="1200" b="1" dirty="0">
                <a:solidFill>
                  <a:schemeClr val="bg1"/>
                </a:solidFill>
              </a:rPr>
              <a:t>800-944-4773 (English)</a:t>
            </a:r>
            <a:r>
              <a:rPr lang="en-US" sz="1200" dirty="0">
                <a:solidFill>
                  <a:schemeClr val="bg1"/>
                </a:solidFill>
              </a:rPr>
              <a:t> | </a:t>
            </a:r>
            <a:r>
              <a:rPr lang="en-US" sz="1200" b="1" dirty="0">
                <a:solidFill>
                  <a:schemeClr val="bg1"/>
                </a:solidFill>
              </a:rPr>
              <a:t>971-203-7773 (Español)</a:t>
            </a:r>
            <a:endParaRPr lang="en-US" sz="1200" dirty="0">
              <a:solidFill>
                <a:schemeClr val="bg1"/>
              </a:solidFill>
            </a:endParaRPr>
          </a:p>
          <a:p>
            <a:r>
              <a:rPr lang="en-US" sz="1200" dirty="0">
                <a:solidFill>
                  <a:schemeClr val="bg1"/>
                </a:solidFill>
              </a:rPr>
              <a:t>Depression, anxiety, OCD, PTSD, pregnancy loss support</a:t>
            </a:r>
          </a:p>
          <a:p>
            <a:r>
              <a:rPr lang="en-US" sz="1200" dirty="0">
                <a:solidFill>
                  <a:schemeClr val="bg1"/>
                </a:solidFill>
              </a:rPr>
              <a:t>Peer support + specialist referrals + online groups</a:t>
            </a:r>
            <a:endParaRPr lang="en-US" sz="1200" dirty="0"/>
          </a:p>
        </p:txBody>
      </p:sp>
      <p:pic>
        <p:nvPicPr>
          <p:cNvPr id="6" name="Picture 5">
            <a:extLst>
              <a:ext uri="{FF2B5EF4-FFF2-40B4-BE49-F238E27FC236}">
                <a16:creationId xmlns:a16="http://schemas.microsoft.com/office/drawing/2014/main" id="{1CAA137D-D689-8FE0-A7FD-340DE1B7310D}"/>
              </a:ext>
            </a:extLst>
          </p:cNvPr>
          <p:cNvPicPr>
            <a:picLocks noChangeAspect="1"/>
          </p:cNvPicPr>
          <p:nvPr/>
        </p:nvPicPr>
        <p:blipFill>
          <a:blip r:embed="rId3"/>
          <a:srcRect t="8674" b="12236"/>
          <a:stretch/>
        </p:blipFill>
        <p:spPr>
          <a:xfrm>
            <a:off x="6063175" y="1533377"/>
            <a:ext cx="3080825" cy="1786597"/>
          </a:xfrm>
          <a:prstGeom prst="rect">
            <a:avLst/>
          </a:prstGeom>
        </p:spPr>
      </p:pic>
    </p:spTree>
    <p:extLst>
      <p:ext uri="{BB962C8B-B14F-4D97-AF65-F5344CB8AC3E}">
        <p14:creationId xmlns:p14="http://schemas.microsoft.com/office/powerpoint/2010/main" val="151155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7">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Key Resources for Providers &amp; Patients</a:t>
            </a:r>
            <a:endParaRPr lang="en-US" sz="2200" dirty="0"/>
          </a:p>
        </p:txBody>
      </p:sp>
      <p:sp>
        <p:nvSpPr>
          <p:cNvPr id="4" name="Shape 2"/>
          <p:cNvSpPr/>
          <p:nvPr/>
        </p:nvSpPr>
        <p:spPr>
          <a:xfrm>
            <a:off x="274320" y="868680"/>
            <a:ext cx="4114800" cy="1188720"/>
          </a:xfrm>
          <a:prstGeom prst="rect">
            <a:avLst/>
          </a:prstGeom>
          <a:solidFill>
            <a:srgbClr val="FFFFFF"/>
          </a:solidFill>
          <a:ln w="12700">
            <a:solidFill>
              <a:srgbClr val="A8D5DC"/>
            </a:solidFill>
            <a:prstDash val="solid"/>
          </a:ln>
        </p:spPr>
        <p:txBody>
          <a:bodyPr/>
          <a:lstStyle/>
          <a:p>
            <a:endParaRPr lang="en-US"/>
          </a:p>
        </p:txBody>
      </p:sp>
      <p:sp>
        <p:nvSpPr>
          <p:cNvPr id="5" name="Shape 3"/>
          <p:cNvSpPr/>
          <p:nvPr/>
        </p:nvSpPr>
        <p:spPr>
          <a:xfrm>
            <a:off x="274320" y="868680"/>
            <a:ext cx="4114800" cy="320040"/>
          </a:xfrm>
          <a:prstGeom prst="rect">
            <a:avLst/>
          </a:prstGeom>
          <a:solidFill>
            <a:srgbClr val="1B3A5C"/>
          </a:solidFill>
          <a:ln w="12700">
            <a:solidFill>
              <a:srgbClr val="1B3A5C"/>
            </a:solidFill>
            <a:prstDash val="solid"/>
          </a:ln>
        </p:spPr>
        <p:txBody>
          <a:bodyPr/>
          <a:lstStyle/>
          <a:p>
            <a:endParaRPr lang="en-US"/>
          </a:p>
        </p:txBody>
      </p:sp>
      <p:sp>
        <p:nvSpPr>
          <p:cNvPr id="6" name="Text 4"/>
          <p:cNvSpPr/>
          <p:nvPr/>
        </p:nvSpPr>
        <p:spPr>
          <a:xfrm>
            <a:off x="365760" y="9052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Perinatal TiPS</a:t>
            </a:r>
            <a:endParaRPr lang="en-US" sz="1200" dirty="0"/>
          </a:p>
        </p:txBody>
      </p:sp>
      <p:sp>
        <p:nvSpPr>
          <p:cNvPr id="7" name="Text 5"/>
          <p:cNvSpPr/>
          <p:nvPr/>
        </p:nvSpPr>
        <p:spPr>
          <a:xfrm>
            <a:off x="365760" y="12527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Perinatal_TiPS@pennstatehealth.psu.edu</a:t>
            </a:r>
            <a:endParaRPr lang="en-US" sz="1100" dirty="0"/>
          </a:p>
        </p:txBody>
      </p:sp>
      <p:sp>
        <p:nvSpPr>
          <p:cNvPr id="8" name="Text 6"/>
          <p:cNvSpPr/>
          <p:nvPr/>
        </p:nvSpPr>
        <p:spPr>
          <a:xfrm>
            <a:off x="365760" y="15819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Free PA provider consultation (prescribers &amp; non-prescribers)</a:t>
            </a:r>
            <a:endParaRPr lang="en-US" sz="1100" dirty="0"/>
          </a:p>
        </p:txBody>
      </p:sp>
      <p:sp>
        <p:nvSpPr>
          <p:cNvPr id="9" name="Shape 7"/>
          <p:cNvSpPr/>
          <p:nvPr/>
        </p:nvSpPr>
        <p:spPr>
          <a:xfrm>
            <a:off x="4754880" y="868680"/>
            <a:ext cx="4114800" cy="1188720"/>
          </a:xfrm>
          <a:prstGeom prst="rect">
            <a:avLst/>
          </a:prstGeom>
          <a:solidFill>
            <a:srgbClr val="FFFFFF"/>
          </a:solidFill>
          <a:ln w="12700">
            <a:solidFill>
              <a:srgbClr val="A8D5DC"/>
            </a:solidFill>
            <a:prstDash val="solid"/>
          </a:ln>
        </p:spPr>
        <p:txBody>
          <a:bodyPr/>
          <a:lstStyle/>
          <a:p>
            <a:endParaRPr lang="en-US"/>
          </a:p>
        </p:txBody>
      </p:sp>
      <p:sp>
        <p:nvSpPr>
          <p:cNvPr id="10" name="Shape 8"/>
          <p:cNvSpPr/>
          <p:nvPr/>
        </p:nvSpPr>
        <p:spPr>
          <a:xfrm>
            <a:off x="4754880" y="868680"/>
            <a:ext cx="4114800" cy="320040"/>
          </a:xfrm>
          <a:prstGeom prst="rect">
            <a:avLst/>
          </a:prstGeom>
          <a:solidFill>
            <a:srgbClr val="1B3A5C"/>
          </a:solidFill>
          <a:ln w="12700">
            <a:solidFill>
              <a:srgbClr val="1B3A5C"/>
            </a:solidFill>
            <a:prstDash val="solid"/>
          </a:ln>
        </p:spPr>
        <p:txBody>
          <a:bodyPr/>
          <a:lstStyle/>
          <a:p>
            <a:endParaRPr lang="en-US"/>
          </a:p>
        </p:txBody>
      </p:sp>
      <p:sp>
        <p:nvSpPr>
          <p:cNvPr id="11" name="Text 9"/>
          <p:cNvSpPr/>
          <p:nvPr/>
        </p:nvSpPr>
        <p:spPr>
          <a:xfrm>
            <a:off x="4846320" y="9052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MGH Women's Mental Health</a:t>
            </a:r>
            <a:endParaRPr lang="en-US" sz="1200" dirty="0"/>
          </a:p>
        </p:txBody>
      </p:sp>
      <p:sp>
        <p:nvSpPr>
          <p:cNvPr id="12" name="Text 10"/>
          <p:cNvSpPr/>
          <p:nvPr/>
        </p:nvSpPr>
        <p:spPr>
          <a:xfrm>
            <a:off x="4846320" y="12527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womensmentalhealth.org</a:t>
            </a:r>
            <a:endParaRPr lang="en-US" sz="1100" dirty="0"/>
          </a:p>
        </p:txBody>
      </p:sp>
      <p:sp>
        <p:nvSpPr>
          <p:cNvPr id="13" name="Text 11"/>
          <p:cNvSpPr/>
          <p:nvPr/>
        </p:nvSpPr>
        <p:spPr>
          <a:xfrm>
            <a:off x="4846320" y="15819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Evidence-based clinical decision support, medication guides</a:t>
            </a:r>
            <a:endParaRPr lang="en-US" sz="1100" dirty="0"/>
          </a:p>
        </p:txBody>
      </p:sp>
      <p:sp>
        <p:nvSpPr>
          <p:cNvPr id="14" name="Shape 12"/>
          <p:cNvSpPr/>
          <p:nvPr/>
        </p:nvSpPr>
        <p:spPr>
          <a:xfrm>
            <a:off x="274320" y="2240280"/>
            <a:ext cx="4114800" cy="1188720"/>
          </a:xfrm>
          <a:prstGeom prst="rect">
            <a:avLst/>
          </a:prstGeom>
          <a:solidFill>
            <a:srgbClr val="FFFFFF"/>
          </a:solidFill>
          <a:ln w="12700">
            <a:solidFill>
              <a:srgbClr val="A8D5DC"/>
            </a:solidFill>
            <a:prstDash val="solid"/>
          </a:ln>
        </p:spPr>
        <p:txBody>
          <a:bodyPr/>
          <a:lstStyle/>
          <a:p>
            <a:endParaRPr lang="en-US"/>
          </a:p>
        </p:txBody>
      </p:sp>
      <p:sp>
        <p:nvSpPr>
          <p:cNvPr id="15" name="Shape 13"/>
          <p:cNvSpPr/>
          <p:nvPr/>
        </p:nvSpPr>
        <p:spPr>
          <a:xfrm>
            <a:off x="274320" y="2240280"/>
            <a:ext cx="4114800" cy="320040"/>
          </a:xfrm>
          <a:prstGeom prst="rect">
            <a:avLst/>
          </a:prstGeom>
          <a:solidFill>
            <a:srgbClr val="1B3A5C"/>
          </a:solidFill>
          <a:ln w="12700">
            <a:solidFill>
              <a:srgbClr val="1B3A5C"/>
            </a:solidFill>
            <a:prstDash val="solid"/>
          </a:ln>
        </p:spPr>
        <p:txBody>
          <a:bodyPr/>
          <a:lstStyle/>
          <a:p>
            <a:endParaRPr lang="en-US"/>
          </a:p>
        </p:txBody>
      </p:sp>
      <p:sp>
        <p:nvSpPr>
          <p:cNvPr id="16" name="Text 14"/>
          <p:cNvSpPr/>
          <p:nvPr/>
        </p:nvSpPr>
        <p:spPr>
          <a:xfrm>
            <a:off x="365760" y="22768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Postpartum Support International</a:t>
            </a:r>
            <a:endParaRPr lang="en-US" sz="1200" dirty="0"/>
          </a:p>
        </p:txBody>
      </p:sp>
      <p:sp>
        <p:nvSpPr>
          <p:cNvPr id="17" name="Text 15"/>
          <p:cNvSpPr/>
          <p:nvPr/>
        </p:nvSpPr>
        <p:spPr>
          <a:xfrm>
            <a:off x="365760" y="26243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postpartum.net  |  1-800-944-4PPD</a:t>
            </a:r>
            <a:endParaRPr lang="en-US" sz="1100" dirty="0"/>
          </a:p>
        </p:txBody>
      </p:sp>
      <p:sp>
        <p:nvSpPr>
          <p:cNvPr id="18" name="Text 16"/>
          <p:cNvSpPr/>
          <p:nvPr/>
        </p:nvSpPr>
        <p:spPr>
          <a:xfrm>
            <a:off x="365760" y="29535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Patient &amp; provider support, provider directory, PSI helpline</a:t>
            </a:r>
            <a:endParaRPr lang="en-US" sz="1100" dirty="0"/>
          </a:p>
        </p:txBody>
      </p:sp>
      <p:sp>
        <p:nvSpPr>
          <p:cNvPr id="19" name="Shape 17"/>
          <p:cNvSpPr/>
          <p:nvPr/>
        </p:nvSpPr>
        <p:spPr>
          <a:xfrm>
            <a:off x="4754880" y="2240280"/>
            <a:ext cx="4114800" cy="1188720"/>
          </a:xfrm>
          <a:prstGeom prst="rect">
            <a:avLst/>
          </a:prstGeom>
          <a:solidFill>
            <a:srgbClr val="FFFFFF"/>
          </a:solidFill>
          <a:ln w="12700">
            <a:solidFill>
              <a:srgbClr val="A8D5DC"/>
            </a:solidFill>
            <a:prstDash val="solid"/>
          </a:ln>
        </p:spPr>
        <p:txBody>
          <a:bodyPr/>
          <a:lstStyle/>
          <a:p>
            <a:endParaRPr lang="en-US"/>
          </a:p>
        </p:txBody>
      </p:sp>
      <p:sp>
        <p:nvSpPr>
          <p:cNvPr id="20" name="Shape 18"/>
          <p:cNvSpPr/>
          <p:nvPr/>
        </p:nvSpPr>
        <p:spPr>
          <a:xfrm>
            <a:off x="4754880" y="2240280"/>
            <a:ext cx="4114800" cy="320040"/>
          </a:xfrm>
          <a:prstGeom prst="rect">
            <a:avLst/>
          </a:prstGeom>
          <a:solidFill>
            <a:srgbClr val="1B3A5C"/>
          </a:solidFill>
          <a:ln w="12700">
            <a:solidFill>
              <a:srgbClr val="1B3A5C"/>
            </a:solidFill>
            <a:prstDash val="solid"/>
          </a:ln>
        </p:spPr>
        <p:txBody>
          <a:bodyPr/>
          <a:lstStyle/>
          <a:p>
            <a:endParaRPr lang="en-US"/>
          </a:p>
        </p:txBody>
      </p:sp>
      <p:sp>
        <p:nvSpPr>
          <p:cNvPr id="21" name="Text 19"/>
          <p:cNvSpPr/>
          <p:nvPr/>
        </p:nvSpPr>
        <p:spPr>
          <a:xfrm>
            <a:off x="4846320" y="22768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Mother to Baby</a:t>
            </a:r>
            <a:endParaRPr lang="en-US" sz="1200" dirty="0"/>
          </a:p>
        </p:txBody>
      </p:sp>
      <p:sp>
        <p:nvSpPr>
          <p:cNvPr id="22" name="Text 20"/>
          <p:cNvSpPr/>
          <p:nvPr/>
        </p:nvSpPr>
        <p:spPr>
          <a:xfrm>
            <a:off x="4846320" y="26243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mothertobaby.org</a:t>
            </a:r>
            <a:endParaRPr lang="en-US" sz="1100" dirty="0"/>
          </a:p>
        </p:txBody>
      </p:sp>
      <p:sp>
        <p:nvSpPr>
          <p:cNvPr id="23" name="Text 21"/>
          <p:cNvSpPr/>
          <p:nvPr/>
        </p:nvSpPr>
        <p:spPr>
          <a:xfrm>
            <a:off x="4846320" y="29535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Free teratology information — evidence on specific medications</a:t>
            </a:r>
            <a:endParaRPr lang="en-US" sz="1100" dirty="0"/>
          </a:p>
        </p:txBody>
      </p:sp>
      <p:sp>
        <p:nvSpPr>
          <p:cNvPr id="24" name="Shape 22"/>
          <p:cNvSpPr/>
          <p:nvPr/>
        </p:nvSpPr>
        <p:spPr>
          <a:xfrm>
            <a:off x="274320" y="3611880"/>
            <a:ext cx="4114800" cy="1188720"/>
          </a:xfrm>
          <a:prstGeom prst="rect">
            <a:avLst/>
          </a:prstGeom>
          <a:solidFill>
            <a:srgbClr val="FFFFFF"/>
          </a:solidFill>
          <a:ln w="12700">
            <a:solidFill>
              <a:srgbClr val="A8D5DC"/>
            </a:solidFill>
            <a:prstDash val="solid"/>
          </a:ln>
        </p:spPr>
        <p:txBody>
          <a:bodyPr/>
          <a:lstStyle/>
          <a:p>
            <a:endParaRPr lang="en-US"/>
          </a:p>
        </p:txBody>
      </p:sp>
      <p:sp>
        <p:nvSpPr>
          <p:cNvPr id="25" name="Shape 23"/>
          <p:cNvSpPr/>
          <p:nvPr/>
        </p:nvSpPr>
        <p:spPr>
          <a:xfrm>
            <a:off x="274320" y="3611880"/>
            <a:ext cx="4114800" cy="320040"/>
          </a:xfrm>
          <a:prstGeom prst="rect">
            <a:avLst/>
          </a:prstGeom>
          <a:solidFill>
            <a:srgbClr val="1B3A5C"/>
          </a:solidFill>
          <a:ln w="12700">
            <a:solidFill>
              <a:srgbClr val="1B3A5C"/>
            </a:solidFill>
            <a:prstDash val="solid"/>
          </a:ln>
        </p:spPr>
        <p:txBody>
          <a:bodyPr/>
          <a:lstStyle/>
          <a:p>
            <a:endParaRPr lang="en-US"/>
          </a:p>
        </p:txBody>
      </p:sp>
      <p:sp>
        <p:nvSpPr>
          <p:cNvPr id="26" name="Text 24"/>
          <p:cNvSpPr/>
          <p:nvPr/>
        </p:nvSpPr>
        <p:spPr>
          <a:xfrm>
            <a:off x="365760" y="36484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LactMed (NLM)</a:t>
            </a:r>
            <a:endParaRPr lang="en-US" sz="1200" dirty="0"/>
          </a:p>
        </p:txBody>
      </p:sp>
      <p:sp>
        <p:nvSpPr>
          <p:cNvPr id="27" name="Text 25"/>
          <p:cNvSpPr/>
          <p:nvPr/>
        </p:nvSpPr>
        <p:spPr>
          <a:xfrm>
            <a:off x="365760" y="39959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nlm.nih.gov/lactmed</a:t>
            </a:r>
            <a:endParaRPr lang="en-US" sz="1100" dirty="0"/>
          </a:p>
        </p:txBody>
      </p:sp>
      <p:sp>
        <p:nvSpPr>
          <p:cNvPr id="28" name="Text 26"/>
          <p:cNvSpPr/>
          <p:nvPr/>
        </p:nvSpPr>
        <p:spPr>
          <a:xfrm>
            <a:off x="365760" y="43251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Drug-by-drug breastfeeding safety database</a:t>
            </a:r>
            <a:endParaRPr lang="en-US" sz="1100" dirty="0"/>
          </a:p>
        </p:txBody>
      </p:sp>
      <p:sp>
        <p:nvSpPr>
          <p:cNvPr id="29" name="Shape 27"/>
          <p:cNvSpPr/>
          <p:nvPr/>
        </p:nvSpPr>
        <p:spPr>
          <a:xfrm>
            <a:off x="4754880" y="3611880"/>
            <a:ext cx="4114800" cy="1188720"/>
          </a:xfrm>
          <a:prstGeom prst="rect">
            <a:avLst/>
          </a:prstGeom>
          <a:solidFill>
            <a:srgbClr val="FFFFFF"/>
          </a:solidFill>
          <a:ln w="12700">
            <a:solidFill>
              <a:srgbClr val="A8D5DC"/>
            </a:solidFill>
            <a:prstDash val="solid"/>
          </a:ln>
        </p:spPr>
        <p:txBody>
          <a:bodyPr/>
          <a:lstStyle/>
          <a:p>
            <a:endParaRPr lang="en-US"/>
          </a:p>
        </p:txBody>
      </p:sp>
      <p:sp>
        <p:nvSpPr>
          <p:cNvPr id="30" name="Shape 28"/>
          <p:cNvSpPr/>
          <p:nvPr/>
        </p:nvSpPr>
        <p:spPr>
          <a:xfrm>
            <a:off x="4754880" y="3611880"/>
            <a:ext cx="4114800" cy="320040"/>
          </a:xfrm>
          <a:prstGeom prst="rect">
            <a:avLst/>
          </a:prstGeom>
          <a:solidFill>
            <a:srgbClr val="1B3A5C"/>
          </a:solidFill>
          <a:ln w="12700">
            <a:solidFill>
              <a:srgbClr val="1B3A5C"/>
            </a:solidFill>
            <a:prstDash val="solid"/>
          </a:ln>
        </p:spPr>
        <p:txBody>
          <a:bodyPr/>
          <a:lstStyle/>
          <a:p>
            <a:endParaRPr lang="en-US"/>
          </a:p>
        </p:txBody>
      </p:sp>
      <p:sp>
        <p:nvSpPr>
          <p:cNvPr id="31" name="Text 29"/>
          <p:cNvSpPr/>
          <p:nvPr/>
        </p:nvSpPr>
        <p:spPr>
          <a:xfrm>
            <a:off x="4846320" y="3648456"/>
            <a:ext cx="3840480" cy="256032"/>
          </a:xfrm>
          <a:prstGeom prst="rect">
            <a:avLst/>
          </a:prstGeom>
          <a:noFill/>
          <a:ln/>
        </p:spPr>
        <p:txBody>
          <a:bodyPr wrap="square" rtlCol="0" anchor="ctr"/>
          <a:lstStyle/>
          <a:p>
            <a:pPr marL="0" indent="0">
              <a:buNone/>
            </a:pPr>
            <a:r>
              <a:rPr lang="en-US" sz="1200" b="1" dirty="0">
                <a:solidFill>
                  <a:srgbClr val="E8A838"/>
                </a:solidFill>
                <a:latin typeface="Calibri" pitchFamily="34" charset="0"/>
                <a:ea typeface="Calibri" pitchFamily="34" charset="-122"/>
                <a:cs typeface="Calibri" pitchFamily="34" charset="-120"/>
              </a:rPr>
              <a:t>988 Suicide &amp; Crisis Lifeline</a:t>
            </a:r>
            <a:endParaRPr lang="en-US" sz="1200" dirty="0"/>
          </a:p>
        </p:txBody>
      </p:sp>
      <p:sp>
        <p:nvSpPr>
          <p:cNvPr id="32" name="Text 30"/>
          <p:cNvSpPr/>
          <p:nvPr/>
        </p:nvSpPr>
        <p:spPr>
          <a:xfrm>
            <a:off x="4846320" y="3995928"/>
            <a:ext cx="3840480" cy="274320"/>
          </a:xfrm>
          <a:prstGeom prst="rect">
            <a:avLst/>
          </a:prstGeom>
          <a:noFill/>
          <a:ln/>
        </p:spPr>
        <p:txBody>
          <a:bodyPr wrap="square" rtlCol="0" anchor="ctr"/>
          <a:lstStyle/>
          <a:p>
            <a:pPr marL="0" indent="0">
              <a:buNone/>
            </a:pPr>
            <a:r>
              <a:rPr lang="en-US" sz="1100" i="1" dirty="0">
                <a:solidFill>
                  <a:srgbClr val="028090"/>
                </a:solidFill>
                <a:latin typeface="Calibri" pitchFamily="34" charset="0"/>
                <a:ea typeface="Calibri" pitchFamily="34" charset="-122"/>
                <a:cs typeface="Calibri" pitchFamily="34" charset="-120"/>
              </a:rPr>
              <a:t>Call or text 988</a:t>
            </a:r>
            <a:endParaRPr lang="en-US" sz="1100" dirty="0"/>
          </a:p>
        </p:txBody>
      </p:sp>
      <p:sp>
        <p:nvSpPr>
          <p:cNvPr id="33" name="Text 31"/>
          <p:cNvSpPr/>
          <p:nvPr/>
        </p:nvSpPr>
        <p:spPr>
          <a:xfrm>
            <a:off x="4846320" y="4325112"/>
            <a:ext cx="3840480" cy="384048"/>
          </a:xfrm>
          <a:prstGeom prst="rect">
            <a:avLst/>
          </a:prstGeom>
          <a:noFill/>
          <a:ln/>
        </p:spPr>
        <p:txBody>
          <a:bodyPr wrap="square" rtlCol="0" anchor="ctr"/>
          <a:lstStyle/>
          <a:p>
            <a:pPr marL="0" indent="0">
              <a:buNone/>
            </a:pPr>
            <a:r>
              <a:rPr lang="en-US" sz="1100" dirty="0">
                <a:solidFill>
                  <a:srgbClr val="4A6070"/>
                </a:solidFill>
                <a:latin typeface="Calibri" pitchFamily="34" charset="0"/>
                <a:ea typeface="Calibri" pitchFamily="34" charset="-122"/>
                <a:cs typeface="Calibri" pitchFamily="34" charset="-120"/>
              </a:rPr>
              <a:t>24/7 crisis support for patients and their families</a:t>
            </a:r>
            <a:endParaRPr lang="en-US" sz="11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8">
    <p:bg>
      <p:bgPr>
        <a:solidFill>
          <a:srgbClr val="1B3A5C"/>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rgbClr val="028090"/>
          </a:solidFill>
          <a:ln w="12700">
            <a:solidFill>
              <a:srgbClr val="028090"/>
            </a:solidFill>
            <a:prstDash val="solid"/>
          </a:ln>
        </p:spPr>
        <p:txBody>
          <a:bodyPr/>
          <a:lstStyle/>
          <a:p>
            <a:endParaRPr lang="en-US"/>
          </a:p>
        </p:txBody>
      </p:sp>
      <p:sp>
        <p:nvSpPr>
          <p:cNvPr id="3" name="Text 1"/>
          <p:cNvSpPr/>
          <p:nvPr/>
        </p:nvSpPr>
        <p:spPr>
          <a:xfrm>
            <a:off x="365760" y="228600"/>
            <a:ext cx="8412480" cy="594360"/>
          </a:xfrm>
          <a:prstGeom prst="rect">
            <a:avLst/>
          </a:prstGeom>
          <a:noFill/>
          <a:ln/>
        </p:spPr>
        <p:txBody>
          <a:bodyPr wrap="square" rtlCol="0" anchor="ctr"/>
          <a:lstStyle/>
          <a:p>
            <a:pPr marL="0" indent="0">
              <a:buNone/>
            </a:pPr>
            <a:r>
              <a:rPr lang="en-US" sz="2800" b="1" dirty="0">
                <a:solidFill>
                  <a:srgbClr val="FFFFFF"/>
                </a:solidFill>
                <a:latin typeface="Calibri" pitchFamily="34" charset="0"/>
                <a:ea typeface="Calibri" pitchFamily="34" charset="-122"/>
                <a:cs typeface="Calibri" pitchFamily="34" charset="-120"/>
              </a:rPr>
              <a:t>Key Takeaways</a:t>
            </a:r>
            <a:endParaRPr lang="en-US" sz="2800" dirty="0"/>
          </a:p>
        </p:txBody>
      </p:sp>
      <p:sp>
        <p:nvSpPr>
          <p:cNvPr id="4" name="Shape 2"/>
          <p:cNvSpPr/>
          <p:nvPr/>
        </p:nvSpPr>
        <p:spPr>
          <a:xfrm>
            <a:off x="365760" y="996696"/>
            <a:ext cx="347472" cy="347472"/>
          </a:xfrm>
          <a:prstGeom prst="ellipse">
            <a:avLst/>
          </a:prstGeom>
          <a:solidFill>
            <a:srgbClr val="028090"/>
          </a:solidFill>
          <a:ln w="12700">
            <a:solidFill>
              <a:srgbClr val="028090"/>
            </a:solidFill>
            <a:prstDash val="solid"/>
          </a:ln>
        </p:spPr>
        <p:txBody>
          <a:bodyPr/>
          <a:lstStyle/>
          <a:p>
            <a:endParaRPr lang="en-US"/>
          </a:p>
        </p:txBody>
      </p:sp>
      <p:sp>
        <p:nvSpPr>
          <p:cNvPr id="5" name="Text 3"/>
          <p:cNvSpPr/>
          <p:nvPr/>
        </p:nvSpPr>
        <p:spPr>
          <a:xfrm>
            <a:off x="365760" y="978408"/>
            <a:ext cx="347472" cy="347472"/>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1</a:t>
            </a:r>
            <a:endParaRPr lang="en-US" sz="1300" dirty="0"/>
          </a:p>
        </p:txBody>
      </p:sp>
      <p:sp>
        <p:nvSpPr>
          <p:cNvPr id="6" name="Text 4"/>
          <p:cNvSpPr/>
          <p:nvPr/>
        </p:nvSpPr>
        <p:spPr>
          <a:xfrm>
            <a:off x="868680" y="960120"/>
            <a:ext cx="7955280" cy="530352"/>
          </a:xfrm>
          <a:prstGeom prst="rect">
            <a:avLst/>
          </a:prstGeom>
          <a:noFill/>
          <a:ln/>
        </p:spPr>
        <p:txBody>
          <a:bodyPr wrap="square" rtlCol="0" anchor="ctr"/>
          <a:lstStyle/>
          <a:p>
            <a:r>
              <a:rPr lang="en-US" sz="1600" dirty="0">
                <a:solidFill>
                  <a:schemeClr val="bg1"/>
                </a:solidFill>
              </a:rPr>
              <a:t>Weigh risks of untreated illness vs risks of medications in pregnancy and breastfeeding</a:t>
            </a:r>
          </a:p>
        </p:txBody>
      </p:sp>
      <p:sp>
        <p:nvSpPr>
          <p:cNvPr id="7" name="Shape 5"/>
          <p:cNvSpPr/>
          <p:nvPr/>
        </p:nvSpPr>
        <p:spPr>
          <a:xfrm>
            <a:off x="365760" y="1664208"/>
            <a:ext cx="347472" cy="347472"/>
          </a:xfrm>
          <a:prstGeom prst="ellipse">
            <a:avLst/>
          </a:prstGeom>
          <a:solidFill>
            <a:srgbClr val="028090"/>
          </a:solidFill>
          <a:ln w="12700">
            <a:solidFill>
              <a:srgbClr val="028090"/>
            </a:solidFill>
            <a:prstDash val="solid"/>
          </a:ln>
        </p:spPr>
        <p:txBody>
          <a:bodyPr/>
          <a:lstStyle/>
          <a:p>
            <a:endParaRPr lang="en-US"/>
          </a:p>
        </p:txBody>
      </p:sp>
      <p:sp>
        <p:nvSpPr>
          <p:cNvPr id="8" name="Text 6"/>
          <p:cNvSpPr/>
          <p:nvPr/>
        </p:nvSpPr>
        <p:spPr>
          <a:xfrm>
            <a:off x="365760" y="1645920"/>
            <a:ext cx="347472" cy="347472"/>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2</a:t>
            </a:r>
            <a:endParaRPr lang="en-US" sz="1300" dirty="0"/>
          </a:p>
        </p:txBody>
      </p:sp>
      <p:sp>
        <p:nvSpPr>
          <p:cNvPr id="9" name="Text 7"/>
          <p:cNvSpPr/>
          <p:nvPr/>
        </p:nvSpPr>
        <p:spPr>
          <a:xfrm>
            <a:off x="868680" y="1810512"/>
            <a:ext cx="7744968" cy="347472"/>
          </a:xfrm>
          <a:prstGeom prst="rect">
            <a:avLst/>
          </a:prstGeom>
          <a:noFill/>
          <a:ln/>
        </p:spPr>
        <p:txBody>
          <a:bodyPr wrap="square" rtlCol="0" anchor="ctr"/>
          <a:lstStyle/>
          <a:p>
            <a:r>
              <a:rPr lang="en-US" sz="1600" dirty="0">
                <a:solidFill>
                  <a:schemeClr val="bg1"/>
                </a:solidFill>
              </a:rPr>
              <a:t>Continue the medication that has worked previously with proper risk/risk discussion</a:t>
            </a:r>
          </a:p>
          <a:p>
            <a:r>
              <a:rPr lang="en-US" dirty="0">
                <a:solidFill>
                  <a:schemeClr val="bg1"/>
                </a:solidFill>
              </a:rPr>
              <a:t> </a:t>
            </a:r>
          </a:p>
        </p:txBody>
      </p:sp>
      <p:sp>
        <p:nvSpPr>
          <p:cNvPr id="10" name="Shape 8"/>
          <p:cNvSpPr/>
          <p:nvPr/>
        </p:nvSpPr>
        <p:spPr>
          <a:xfrm>
            <a:off x="365760" y="2331720"/>
            <a:ext cx="347472" cy="347472"/>
          </a:xfrm>
          <a:prstGeom prst="ellipse">
            <a:avLst/>
          </a:prstGeom>
          <a:solidFill>
            <a:srgbClr val="028090"/>
          </a:solidFill>
          <a:ln w="12700">
            <a:solidFill>
              <a:srgbClr val="028090"/>
            </a:solidFill>
            <a:prstDash val="solid"/>
          </a:ln>
        </p:spPr>
        <p:txBody>
          <a:bodyPr/>
          <a:lstStyle/>
          <a:p>
            <a:endParaRPr lang="en-US"/>
          </a:p>
        </p:txBody>
      </p:sp>
      <p:sp>
        <p:nvSpPr>
          <p:cNvPr id="11" name="Text 9"/>
          <p:cNvSpPr/>
          <p:nvPr/>
        </p:nvSpPr>
        <p:spPr>
          <a:xfrm>
            <a:off x="365760" y="2313432"/>
            <a:ext cx="347472" cy="347472"/>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3</a:t>
            </a:r>
            <a:endParaRPr lang="en-US" sz="1300" dirty="0"/>
          </a:p>
        </p:txBody>
      </p:sp>
      <p:sp>
        <p:nvSpPr>
          <p:cNvPr id="12" name="Text 10"/>
          <p:cNvSpPr/>
          <p:nvPr/>
        </p:nvSpPr>
        <p:spPr>
          <a:xfrm>
            <a:off x="868680" y="2295144"/>
            <a:ext cx="7955280" cy="530352"/>
          </a:xfrm>
          <a:prstGeom prst="rect">
            <a:avLst/>
          </a:prstGeom>
          <a:noFill/>
          <a:ln/>
        </p:spPr>
        <p:txBody>
          <a:bodyPr wrap="square" rtlCol="0" anchor="ctr"/>
          <a:lstStyle/>
          <a:p>
            <a:r>
              <a:rPr lang="en-US" sz="1600" dirty="0">
                <a:solidFill>
                  <a:schemeClr val="bg1"/>
                </a:solidFill>
                <a:ea typeface="Calibri" pitchFamily="34" charset="-122"/>
                <a:cs typeface="Calibri" pitchFamily="34" charset="-120"/>
              </a:rPr>
              <a:t>Lower dose preferred in pregnancy but provide optimum dosages as sometimes </a:t>
            </a:r>
            <a:r>
              <a:rPr lang="en-US" sz="1600" dirty="0">
                <a:solidFill>
                  <a:schemeClr val="bg1"/>
                </a:solidFill>
              </a:rPr>
              <a:t>physiologic changes in pregnancy which may warrant increase</a:t>
            </a:r>
          </a:p>
        </p:txBody>
      </p:sp>
      <p:sp>
        <p:nvSpPr>
          <p:cNvPr id="13" name="Shape 11"/>
          <p:cNvSpPr/>
          <p:nvPr/>
        </p:nvSpPr>
        <p:spPr>
          <a:xfrm>
            <a:off x="365760" y="2999232"/>
            <a:ext cx="347472" cy="347472"/>
          </a:xfrm>
          <a:prstGeom prst="ellipse">
            <a:avLst/>
          </a:prstGeom>
          <a:solidFill>
            <a:srgbClr val="028090"/>
          </a:solidFill>
          <a:ln w="12700">
            <a:solidFill>
              <a:srgbClr val="028090"/>
            </a:solidFill>
            <a:prstDash val="solid"/>
          </a:ln>
        </p:spPr>
        <p:txBody>
          <a:bodyPr/>
          <a:lstStyle/>
          <a:p>
            <a:endParaRPr lang="en-US"/>
          </a:p>
        </p:txBody>
      </p:sp>
      <p:sp>
        <p:nvSpPr>
          <p:cNvPr id="14" name="Text 12"/>
          <p:cNvSpPr/>
          <p:nvPr/>
        </p:nvSpPr>
        <p:spPr>
          <a:xfrm>
            <a:off x="365760" y="2980944"/>
            <a:ext cx="347472" cy="347472"/>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4</a:t>
            </a:r>
            <a:endParaRPr lang="en-US" sz="1300" dirty="0"/>
          </a:p>
        </p:txBody>
      </p:sp>
      <p:sp>
        <p:nvSpPr>
          <p:cNvPr id="15" name="Text 13"/>
          <p:cNvSpPr/>
          <p:nvPr/>
        </p:nvSpPr>
        <p:spPr>
          <a:xfrm>
            <a:off x="868680" y="3145536"/>
            <a:ext cx="7955280" cy="347472"/>
          </a:xfrm>
          <a:prstGeom prst="rect">
            <a:avLst/>
          </a:prstGeom>
          <a:noFill/>
          <a:ln/>
        </p:spPr>
        <p:txBody>
          <a:bodyPr wrap="square" rtlCol="0" anchor="ctr"/>
          <a:lstStyle/>
          <a:p>
            <a:r>
              <a:rPr lang="en-US" sz="1600" dirty="0">
                <a:solidFill>
                  <a:srgbClr val="FFFFFF"/>
                </a:solidFill>
                <a:latin typeface="Calibri" pitchFamily="34" charset="0"/>
                <a:cs typeface="Calibri" pitchFamily="34" charset="-120"/>
              </a:rPr>
              <a:t>Do not change in breastfeeding if pt took the agent in pregnancy as placental exposure is more than via breast milk</a:t>
            </a:r>
            <a:endParaRPr lang="en-US" sz="1600" dirty="0"/>
          </a:p>
        </p:txBody>
      </p:sp>
      <p:sp>
        <p:nvSpPr>
          <p:cNvPr id="16" name="Shape 14"/>
          <p:cNvSpPr/>
          <p:nvPr/>
        </p:nvSpPr>
        <p:spPr>
          <a:xfrm>
            <a:off x="365760" y="3666744"/>
            <a:ext cx="347472" cy="347472"/>
          </a:xfrm>
          <a:prstGeom prst="ellipse">
            <a:avLst/>
          </a:prstGeom>
          <a:solidFill>
            <a:srgbClr val="028090"/>
          </a:solidFill>
          <a:ln w="12700">
            <a:solidFill>
              <a:srgbClr val="028090"/>
            </a:solidFill>
            <a:prstDash val="solid"/>
          </a:ln>
        </p:spPr>
        <p:txBody>
          <a:bodyPr/>
          <a:lstStyle/>
          <a:p>
            <a:endParaRPr lang="en-US"/>
          </a:p>
        </p:txBody>
      </p:sp>
      <p:sp>
        <p:nvSpPr>
          <p:cNvPr id="17" name="Text 15"/>
          <p:cNvSpPr/>
          <p:nvPr/>
        </p:nvSpPr>
        <p:spPr>
          <a:xfrm>
            <a:off x="365760" y="3648456"/>
            <a:ext cx="347472" cy="347472"/>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5</a:t>
            </a:r>
            <a:endParaRPr lang="en-US" sz="1300" dirty="0"/>
          </a:p>
        </p:txBody>
      </p:sp>
      <p:sp>
        <p:nvSpPr>
          <p:cNvPr id="18" name="Text 16"/>
          <p:cNvSpPr/>
          <p:nvPr/>
        </p:nvSpPr>
        <p:spPr>
          <a:xfrm>
            <a:off x="868680" y="3630168"/>
            <a:ext cx="7955280" cy="530352"/>
          </a:xfrm>
          <a:prstGeom prst="rect">
            <a:avLst/>
          </a:prstGeom>
          <a:noFill/>
          <a:ln/>
        </p:spPr>
        <p:txBody>
          <a:bodyPr wrap="square" rtlCol="0" anchor="ctr"/>
          <a:lstStyle/>
          <a:p>
            <a:r>
              <a:rPr lang="en-US" sz="1600" dirty="0">
                <a:solidFill>
                  <a:schemeClr val="bg1"/>
                </a:solidFill>
              </a:rPr>
              <a:t>Screen all patients for suicidal ideation as this is a period of high risk</a:t>
            </a:r>
            <a:endParaRPr lang="en-US" sz="1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3696-8F63-02EB-77FB-1FF4C8B5386F}"/>
              </a:ext>
            </a:extLst>
          </p:cNvPr>
          <p:cNvSpPr>
            <a:spLocks noGrp="1"/>
          </p:cNvSpPr>
          <p:nvPr>
            <p:ph type="title"/>
          </p:nvPr>
        </p:nvSpPr>
        <p:spPr/>
        <p:txBody>
          <a:bodyPr>
            <a:normAutofit/>
          </a:bodyPr>
          <a:lstStyle/>
          <a:p>
            <a:r>
              <a:rPr lang="en-US" dirty="0"/>
              <a:t>Objectives</a:t>
            </a:r>
          </a:p>
        </p:txBody>
      </p:sp>
      <p:graphicFrame>
        <p:nvGraphicFramePr>
          <p:cNvPr id="5" name="Text Placeholder 2">
            <a:extLst>
              <a:ext uri="{FF2B5EF4-FFF2-40B4-BE49-F238E27FC236}">
                <a16:creationId xmlns:a16="http://schemas.microsoft.com/office/drawing/2014/main" id="{6AB63F90-D9C3-C3DC-E41D-1ECB49AA95B4}"/>
              </a:ext>
            </a:extLst>
          </p:cNvPr>
          <p:cNvGraphicFramePr/>
          <p:nvPr>
            <p:extLst>
              <p:ext uri="{D42A27DB-BD31-4B8C-83A1-F6EECF244321}">
                <p14:modId xmlns:p14="http://schemas.microsoft.com/office/powerpoint/2010/main" val="3096521959"/>
              </p:ext>
            </p:extLst>
          </p:nvPr>
        </p:nvGraphicFramePr>
        <p:xfrm>
          <a:off x="471658" y="919272"/>
          <a:ext cx="8088447" cy="330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0333187"/>
      </p:ext>
    </p:extLst>
  </p:cSld>
  <p:clrMapOvr>
    <a:masterClrMapping/>
  </p:clrMapOvr>
  <mc:AlternateContent xmlns:mc="http://schemas.openxmlformats.org/markup-compatibility/2006" xmlns:p14="http://schemas.microsoft.com/office/powerpoint/2010/main">
    <mc:Choice Requires="p14">
      <p:transition spd="slow" p14:dur="2000" advTm="22307"/>
    </mc:Choice>
    <mc:Fallback xmlns="">
      <p:transition spd="slow" advTm="2230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19702-3FC4-03B0-480B-FA86C9D85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881554-E05A-E6AF-231D-B80AE28DEF0C}"/>
              </a:ext>
            </a:extLst>
          </p:cNvPr>
          <p:cNvSpPr>
            <a:spLocks noGrp="1"/>
          </p:cNvSpPr>
          <p:nvPr>
            <p:ph type="title"/>
          </p:nvPr>
        </p:nvSpPr>
        <p:spPr>
          <a:xfrm>
            <a:off x="303636" y="134425"/>
            <a:ext cx="8088448" cy="485579"/>
          </a:xfrm>
        </p:spPr>
        <p:txBody>
          <a:bodyPr>
            <a:normAutofit fontScale="90000"/>
          </a:bodyPr>
          <a:lstStyle/>
          <a:p>
            <a:pPr algn="ctr"/>
            <a:r>
              <a:rPr lang="en-US" dirty="0">
                <a:solidFill>
                  <a:srgbClr val="003087"/>
                </a:solidFill>
              </a:rPr>
              <a:t>Penn State Health Perinatal TiPS Team</a:t>
            </a:r>
          </a:p>
        </p:txBody>
      </p:sp>
      <p:pic>
        <p:nvPicPr>
          <p:cNvPr id="1028" name="Picture 4" descr="Ritika Baweja, MD">
            <a:extLst>
              <a:ext uri="{FF2B5EF4-FFF2-40B4-BE49-F238E27FC236}">
                <a16:creationId xmlns:a16="http://schemas.microsoft.com/office/drawing/2014/main" id="{DF2B3F4C-B32B-07DB-3A9F-FA38BE8F2F2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3409" y="1044719"/>
            <a:ext cx="958953" cy="1262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issa L. Beal, DO">
            <a:extLst>
              <a:ext uri="{FF2B5EF4-FFF2-40B4-BE49-F238E27FC236}">
                <a16:creationId xmlns:a16="http://schemas.microsoft.com/office/drawing/2014/main" id="{93B52F96-9CA8-EBBB-7BF3-2023299A3BA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22308" y="1044720"/>
            <a:ext cx="994466" cy="12620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elissa F. Free, MD">
            <a:extLst>
              <a:ext uri="{FF2B5EF4-FFF2-40B4-BE49-F238E27FC236}">
                <a16:creationId xmlns:a16="http://schemas.microsoft.com/office/drawing/2014/main" id="{C681D1F0-C43E-257B-750C-64D8038D34A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75713" y="1044719"/>
            <a:ext cx="935462" cy="12807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arah S. Kawasaki, MD">
            <a:extLst>
              <a:ext uri="{FF2B5EF4-FFF2-40B4-BE49-F238E27FC236}">
                <a16:creationId xmlns:a16="http://schemas.microsoft.com/office/drawing/2014/main" id="{816A871E-85CA-9635-38F9-1640150FCB1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01402" y="3167902"/>
            <a:ext cx="994466" cy="1262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BB6B91-0427-56F1-8082-613F1929236A}"/>
              </a:ext>
            </a:extLst>
          </p:cNvPr>
          <p:cNvSpPr txBox="1"/>
          <p:nvPr/>
        </p:nvSpPr>
        <p:spPr>
          <a:xfrm>
            <a:off x="466616" y="2305115"/>
            <a:ext cx="1246766" cy="253916"/>
          </a:xfrm>
          <a:prstGeom prst="rect">
            <a:avLst/>
          </a:prstGeom>
          <a:noFill/>
        </p:spPr>
        <p:txBody>
          <a:bodyPr wrap="square" rtlCol="0">
            <a:spAutoFit/>
          </a:bodyPr>
          <a:lstStyle/>
          <a:p>
            <a:r>
              <a:rPr lang="en-US" sz="1050" b="1" dirty="0">
                <a:solidFill>
                  <a:srgbClr val="003087"/>
                </a:solidFill>
                <a:cs typeface="Arial" panose="020B0604020202020204" pitchFamily="34" charset="0"/>
              </a:rPr>
              <a:t>   Dr. Ritika Baweja </a:t>
            </a:r>
          </a:p>
        </p:txBody>
      </p:sp>
      <p:sp>
        <p:nvSpPr>
          <p:cNvPr id="7" name="TextBox 6">
            <a:extLst>
              <a:ext uri="{FF2B5EF4-FFF2-40B4-BE49-F238E27FC236}">
                <a16:creationId xmlns:a16="http://schemas.microsoft.com/office/drawing/2014/main" id="{4C613D5F-D29F-6CFF-CC27-74A63248F56E}"/>
              </a:ext>
            </a:extLst>
          </p:cNvPr>
          <p:cNvSpPr txBox="1"/>
          <p:nvPr/>
        </p:nvSpPr>
        <p:spPr>
          <a:xfrm>
            <a:off x="1918740" y="2305115"/>
            <a:ext cx="1246766" cy="253916"/>
          </a:xfrm>
          <a:prstGeom prst="rect">
            <a:avLst/>
          </a:prstGeom>
          <a:noFill/>
        </p:spPr>
        <p:txBody>
          <a:bodyPr wrap="square" rtlCol="0">
            <a:spAutoFit/>
          </a:bodyPr>
          <a:lstStyle/>
          <a:p>
            <a:r>
              <a:rPr lang="en-US" sz="1050" b="1" dirty="0">
                <a:solidFill>
                  <a:srgbClr val="003087"/>
                </a:solidFill>
              </a:rPr>
              <a:t>Dr. Marissa Beal</a:t>
            </a:r>
          </a:p>
        </p:txBody>
      </p:sp>
      <p:sp>
        <p:nvSpPr>
          <p:cNvPr id="8" name="TextBox 7">
            <a:extLst>
              <a:ext uri="{FF2B5EF4-FFF2-40B4-BE49-F238E27FC236}">
                <a16:creationId xmlns:a16="http://schemas.microsoft.com/office/drawing/2014/main" id="{1AD97923-6750-3D4A-DE9B-B5C8D9A1B5A9}"/>
              </a:ext>
            </a:extLst>
          </p:cNvPr>
          <p:cNvSpPr txBox="1"/>
          <p:nvPr/>
        </p:nvSpPr>
        <p:spPr>
          <a:xfrm>
            <a:off x="3101402" y="2315729"/>
            <a:ext cx="1189151" cy="253916"/>
          </a:xfrm>
          <a:prstGeom prst="rect">
            <a:avLst/>
          </a:prstGeom>
          <a:noFill/>
        </p:spPr>
        <p:txBody>
          <a:bodyPr wrap="square" rtlCol="0">
            <a:spAutoFit/>
          </a:bodyPr>
          <a:lstStyle/>
          <a:p>
            <a:r>
              <a:rPr lang="en-US" sz="1050" b="1" dirty="0">
                <a:solidFill>
                  <a:srgbClr val="003087"/>
                </a:solidFill>
              </a:rPr>
              <a:t>Dr. Melissa Free</a:t>
            </a:r>
          </a:p>
        </p:txBody>
      </p:sp>
      <p:sp>
        <p:nvSpPr>
          <p:cNvPr id="10" name="TextBox 9">
            <a:extLst>
              <a:ext uri="{FF2B5EF4-FFF2-40B4-BE49-F238E27FC236}">
                <a16:creationId xmlns:a16="http://schemas.microsoft.com/office/drawing/2014/main" id="{CB8A3823-6421-88B5-001B-77406948BDE4}"/>
              </a:ext>
            </a:extLst>
          </p:cNvPr>
          <p:cNvSpPr txBox="1"/>
          <p:nvPr/>
        </p:nvSpPr>
        <p:spPr>
          <a:xfrm>
            <a:off x="2989658" y="4429937"/>
            <a:ext cx="1582342" cy="253916"/>
          </a:xfrm>
          <a:prstGeom prst="rect">
            <a:avLst/>
          </a:prstGeom>
          <a:noFill/>
        </p:spPr>
        <p:txBody>
          <a:bodyPr wrap="square" rtlCol="0">
            <a:spAutoFit/>
          </a:bodyPr>
          <a:lstStyle/>
          <a:p>
            <a:r>
              <a:rPr lang="en-US" sz="1050" b="1" dirty="0">
                <a:solidFill>
                  <a:srgbClr val="003087"/>
                </a:solidFill>
              </a:rPr>
              <a:t>Dr. Sarah Kawasaki </a:t>
            </a:r>
          </a:p>
        </p:txBody>
      </p:sp>
      <p:sp>
        <p:nvSpPr>
          <p:cNvPr id="3" name="TextBox 2">
            <a:extLst>
              <a:ext uri="{FF2B5EF4-FFF2-40B4-BE49-F238E27FC236}">
                <a16:creationId xmlns:a16="http://schemas.microsoft.com/office/drawing/2014/main" id="{3DD4F474-7C25-A59B-8A16-9005CA509F10}"/>
              </a:ext>
            </a:extLst>
          </p:cNvPr>
          <p:cNvSpPr txBox="1"/>
          <p:nvPr/>
        </p:nvSpPr>
        <p:spPr>
          <a:xfrm>
            <a:off x="371395" y="765094"/>
            <a:ext cx="3976465" cy="276999"/>
          </a:xfrm>
          <a:prstGeom prst="rect">
            <a:avLst/>
          </a:prstGeom>
          <a:noFill/>
        </p:spPr>
        <p:txBody>
          <a:bodyPr wrap="square" rtlCol="0">
            <a:spAutoFit/>
          </a:bodyPr>
          <a:lstStyle/>
          <a:p>
            <a:pPr algn="ctr"/>
            <a:r>
              <a:rPr lang="en-US" sz="1200" dirty="0">
                <a:solidFill>
                  <a:srgbClr val="003087"/>
                </a:solidFill>
              </a:rPr>
              <a:t>Reproductive and Behavioral Health Psychiatrists</a:t>
            </a:r>
          </a:p>
        </p:txBody>
      </p:sp>
      <p:sp>
        <p:nvSpPr>
          <p:cNvPr id="5" name="TextBox 4">
            <a:extLst>
              <a:ext uri="{FF2B5EF4-FFF2-40B4-BE49-F238E27FC236}">
                <a16:creationId xmlns:a16="http://schemas.microsoft.com/office/drawing/2014/main" id="{9FDB6F07-610D-CF7B-C942-DEB6CA427C77}"/>
              </a:ext>
            </a:extLst>
          </p:cNvPr>
          <p:cNvSpPr txBox="1"/>
          <p:nvPr/>
        </p:nvSpPr>
        <p:spPr>
          <a:xfrm>
            <a:off x="292297" y="2867376"/>
            <a:ext cx="4134659" cy="276999"/>
          </a:xfrm>
          <a:prstGeom prst="rect">
            <a:avLst/>
          </a:prstGeom>
          <a:noFill/>
        </p:spPr>
        <p:txBody>
          <a:bodyPr wrap="square" rtlCol="0">
            <a:spAutoFit/>
          </a:bodyPr>
          <a:lstStyle/>
          <a:p>
            <a:pPr algn="ctr"/>
            <a:r>
              <a:rPr lang="en-US" sz="1200" dirty="0">
                <a:solidFill>
                  <a:srgbClr val="003087"/>
                </a:solidFill>
              </a:rPr>
              <a:t>Obstetrics and Gynecology and Addiction Medicine Experts</a:t>
            </a:r>
          </a:p>
        </p:txBody>
      </p:sp>
      <p:pic>
        <p:nvPicPr>
          <p:cNvPr id="12" name="Picture 2" descr="Mary Ann Leidinger, LCSW">
            <a:extLst>
              <a:ext uri="{FF2B5EF4-FFF2-40B4-BE49-F238E27FC236}">
                <a16:creationId xmlns:a16="http://schemas.microsoft.com/office/drawing/2014/main" id="{7264F888-0490-C5F1-0560-74FE458FDDA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5255617" y="1044720"/>
            <a:ext cx="975208" cy="12620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265F0F7-2331-3E4D-4BA2-3A6AAC15700E}"/>
              </a:ext>
            </a:extLst>
          </p:cNvPr>
          <p:cNvSpPr txBox="1"/>
          <p:nvPr/>
        </p:nvSpPr>
        <p:spPr>
          <a:xfrm>
            <a:off x="4870782" y="2313057"/>
            <a:ext cx="2323672" cy="415498"/>
          </a:xfrm>
          <a:prstGeom prst="rect">
            <a:avLst/>
          </a:prstGeom>
          <a:noFill/>
        </p:spPr>
        <p:txBody>
          <a:bodyPr wrap="square" rtlCol="0">
            <a:spAutoFit/>
          </a:bodyPr>
          <a:lstStyle/>
          <a:p>
            <a:r>
              <a:rPr lang="en-US" sz="1050" b="1" dirty="0">
                <a:solidFill>
                  <a:srgbClr val="003087"/>
                </a:solidFill>
              </a:rPr>
              <a:t>  Mary Ann Leidinger, LCSW</a:t>
            </a:r>
          </a:p>
          <a:p>
            <a:r>
              <a:rPr lang="en-US" sz="1050" dirty="0">
                <a:solidFill>
                  <a:srgbClr val="003087"/>
                </a:solidFill>
              </a:rPr>
              <a:t>  </a:t>
            </a:r>
          </a:p>
        </p:txBody>
      </p:sp>
      <p:sp>
        <p:nvSpPr>
          <p:cNvPr id="16" name="TextBox 15">
            <a:extLst>
              <a:ext uri="{FF2B5EF4-FFF2-40B4-BE49-F238E27FC236}">
                <a16:creationId xmlns:a16="http://schemas.microsoft.com/office/drawing/2014/main" id="{7C5E9739-E4D1-5E23-CE07-BB658B75EA9A}"/>
              </a:ext>
            </a:extLst>
          </p:cNvPr>
          <p:cNvSpPr txBox="1"/>
          <p:nvPr/>
        </p:nvSpPr>
        <p:spPr>
          <a:xfrm>
            <a:off x="5096009" y="760704"/>
            <a:ext cx="1378407" cy="461665"/>
          </a:xfrm>
          <a:prstGeom prst="rect">
            <a:avLst/>
          </a:prstGeom>
          <a:noFill/>
        </p:spPr>
        <p:txBody>
          <a:bodyPr wrap="square" rtlCol="0">
            <a:spAutoFit/>
          </a:bodyPr>
          <a:lstStyle/>
          <a:p>
            <a:r>
              <a:rPr lang="en-US" sz="1200" dirty="0">
                <a:solidFill>
                  <a:srgbClr val="003087"/>
                </a:solidFill>
              </a:rPr>
              <a:t>Licensed Therapist</a:t>
            </a:r>
          </a:p>
          <a:p>
            <a:endParaRPr lang="en-US" sz="1200" dirty="0">
              <a:solidFill>
                <a:srgbClr val="003087"/>
              </a:solidFill>
            </a:endParaRPr>
          </a:p>
        </p:txBody>
      </p:sp>
      <p:pic>
        <p:nvPicPr>
          <p:cNvPr id="17" name="Picture 16">
            <a:extLst>
              <a:ext uri="{FF2B5EF4-FFF2-40B4-BE49-F238E27FC236}">
                <a16:creationId xmlns:a16="http://schemas.microsoft.com/office/drawing/2014/main" id="{35C91D2A-6FDC-5E7C-A50E-B7A6ED825B2E}"/>
              </a:ext>
            </a:extLst>
          </p:cNvPr>
          <p:cNvPicPr>
            <a:picLocks noChangeAspect="1"/>
          </p:cNvPicPr>
          <p:nvPr/>
        </p:nvPicPr>
        <p:blipFill>
          <a:blip r:embed="rId8"/>
          <a:stretch>
            <a:fillRect/>
          </a:stretch>
        </p:blipFill>
        <p:spPr>
          <a:xfrm>
            <a:off x="5603386" y="3104968"/>
            <a:ext cx="1388969" cy="1376783"/>
          </a:xfrm>
          <a:prstGeom prst="rect">
            <a:avLst/>
          </a:prstGeom>
        </p:spPr>
      </p:pic>
      <p:sp>
        <p:nvSpPr>
          <p:cNvPr id="11" name="TextBox 10">
            <a:extLst>
              <a:ext uri="{FF2B5EF4-FFF2-40B4-BE49-F238E27FC236}">
                <a16:creationId xmlns:a16="http://schemas.microsoft.com/office/drawing/2014/main" id="{D6093E3C-4BF4-560F-D738-841FF1B340C1}"/>
              </a:ext>
            </a:extLst>
          </p:cNvPr>
          <p:cNvSpPr txBox="1"/>
          <p:nvPr/>
        </p:nvSpPr>
        <p:spPr>
          <a:xfrm>
            <a:off x="6409154" y="760704"/>
            <a:ext cx="1705363" cy="276999"/>
          </a:xfrm>
          <a:prstGeom prst="rect">
            <a:avLst/>
          </a:prstGeom>
          <a:noFill/>
        </p:spPr>
        <p:txBody>
          <a:bodyPr wrap="square" rtlCol="0">
            <a:spAutoFit/>
          </a:bodyPr>
          <a:lstStyle/>
          <a:p>
            <a:pPr algn="ctr"/>
            <a:r>
              <a:rPr lang="en-US" sz="1200" dirty="0">
                <a:solidFill>
                  <a:srgbClr val="003087"/>
                </a:solidFill>
              </a:rPr>
              <a:t>Care Coordinator</a:t>
            </a:r>
          </a:p>
        </p:txBody>
      </p:sp>
      <p:pic>
        <p:nvPicPr>
          <p:cNvPr id="19" name="Picture 18" descr="A person with long black hair  Description automatically generated">
            <a:extLst>
              <a:ext uri="{FF2B5EF4-FFF2-40B4-BE49-F238E27FC236}">
                <a16:creationId xmlns:a16="http://schemas.microsoft.com/office/drawing/2014/main" id="{CF170565-D1EE-99B4-02DA-777ADC57A50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06862" y="1043080"/>
            <a:ext cx="975209" cy="1262035"/>
          </a:xfrm>
          <a:prstGeom prst="rect">
            <a:avLst/>
          </a:prstGeom>
        </p:spPr>
      </p:pic>
      <p:sp>
        <p:nvSpPr>
          <p:cNvPr id="20" name="TextBox 19">
            <a:extLst>
              <a:ext uri="{FF2B5EF4-FFF2-40B4-BE49-F238E27FC236}">
                <a16:creationId xmlns:a16="http://schemas.microsoft.com/office/drawing/2014/main" id="{61F78B1D-A966-560B-A2A9-C52B3943EC61}"/>
              </a:ext>
            </a:extLst>
          </p:cNvPr>
          <p:cNvSpPr txBox="1"/>
          <p:nvPr/>
        </p:nvSpPr>
        <p:spPr>
          <a:xfrm>
            <a:off x="6554743" y="2306753"/>
            <a:ext cx="1388969" cy="253916"/>
          </a:xfrm>
          <a:prstGeom prst="rect">
            <a:avLst/>
          </a:prstGeom>
          <a:noFill/>
        </p:spPr>
        <p:txBody>
          <a:bodyPr wrap="square" rtlCol="0">
            <a:spAutoFit/>
          </a:bodyPr>
          <a:lstStyle/>
          <a:p>
            <a:pPr algn="ctr"/>
            <a:r>
              <a:rPr lang="en-US" sz="1050" b="1" dirty="0">
                <a:solidFill>
                  <a:srgbClr val="003087"/>
                </a:solidFill>
              </a:rPr>
              <a:t>Pavithra Gali </a:t>
            </a:r>
          </a:p>
        </p:txBody>
      </p:sp>
      <p:pic>
        <p:nvPicPr>
          <p:cNvPr id="15" name="Picture 2">
            <a:extLst>
              <a:ext uri="{FF2B5EF4-FFF2-40B4-BE49-F238E27FC236}">
                <a16:creationId xmlns:a16="http://schemas.microsoft.com/office/drawing/2014/main" id="{8BD841B8-C010-766F-896E-F1BAD9DF6467}"/>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l="5536" t="4018" r="5533" b="19820"/>
          <a:stretch>
            <a:fillRect/>
          </a:stretch>
        </p:blipFill>
        <p:spPr bwMode="auto">
          <a:xfrm>
            <a:off x="1873123" y="3167902"/>
            <a:ext cx="973008" cy="12620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Box 21">
            <a:extLst>
              <a:ext uri="{FF2B5EF4-FFF2-40B4-BE49-F238E27FC236}">
                <a16:creationId xmlns:a16="http://schemas.microsoft.com/office/drawing/2014/main" id="{BE492436-14A7-F0A6-D7F1-20633240C422}"/>
              </a:ext>
            </a:extLst>
          </p:cNvPr>
          <p:cNvSpPr txBox="1"/>
          <p:nvPr/>
        </p:nvSpPr>
        <p:spPr>
          <a:xfrm>
            <a:off x="1713382" y="4436776"/>
            <a:ext cx="1365331" cy="253916"/>
          </a:xfrm>
          <a:prstGeom prst="rect">
            <a:avLst/>
          </a:prstGeom>
          <a:noFill/>
        </p:spPr>
        <p:txBody>
          <a:bodyPr wrap="square" rtlCol="0">
            <a:spAutoFit/>
          </a:bodyPr>
          <a:lstStyle/>
          <a:p>
            <a:r>
              <a:rPr lang="en-US" sz="1050" b="1" dirty="0">
                <a:solidFill>
                  <a:srgbClr val="003087"/>
                </a:solidFill>
              </a:rPr>
              <a:t>Dr. Eleanor Dunham </a:t>
            </a:r>
          </a:p>
        </p:txBody>
      </p:sp>
      <p:pic>
        <p:nvPicPr>
          <p:cNvPr id="6" name="Picture 2" descr="Taffy A. Anderson, MD,  FACOG">
            <a:extLst>
              <a:ext uri="{FF2B5EF4-FFF2-40B4-BE49-F238E27FC236}">
                <a16:creationId xmlns:a16="http://schemas.microsoft.com/office/drawing/2014/main" id="{BACC1253-8882-E9FA-291A-BAFB6263981A}"/>
              </a:ext>
            </a:extLst>
          </p:cNvPr>
          <p:cNvPicPr>
            <a:picLocks noGrp="1" noChangeAspect="1" noChangeArrowheads="1"/>
          </p:cNvPicPr>
          <p:nvPr>
            <p:ph idx="1"/>
          </p:nvPr>
        </p:nvPicPr>
        <p:blipFill>
          <a:blip r:embed="rId11" cstate="print">
            <a:extLst>
              <a:ext uri="{28A0092B-C50C-407E-A947-70E740481C1C}">
                <a14:useLocalDpi xmlns:a14="http://schemas.microsoft.com/office/drawing/2010/main"/>
              </a:ext>
            </a:extLst>
          </a:blip>
          <a:srcRect/>
          <a:stretch>
            <a:fillRect/>
          </a:stretch>
        </p:blipFill>
        <p:spPr bwMode="auto">
          <a:xfrm>
            <a:off x="617166" y="3162343"/>
            <a:ext cx="1000686" cy="12620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64BD78C-AD96-B918-4683-1742E8709E5B}"/>
              </a:ext>
            </a:extLst>
          </p:cNvPr>
          <p:cNvSpPr txBox="1"/>
          <p:nvPr/>
        </p:nvSpPr>
        <p:spPr>
          <a:xfrm>
            <a:off x="505055" y="4436776"/>
            <a:ext cx="1308505" cy="253916"/>
          </a:xfrm>
          <a:prstGeom prst="rect">
            <a:avLst/>
          </a:prstGeom>
          <a:noFill/>
        </p:spPr>
        <p:txBody>
          <a:bodyPr wrap="square" rtlCol="0">
            <a:spAutoFit/>
          </a:bodyPr>
          <a:lstStyle/>
          <a:p>
            <a:r>
              <a:rPr lang="en-US" sz="1050" b="1" dirty="0">
                <a:solidFill>
                  <a:srgbClr val="003087"/>
                </a:solidFill>
              </a:rPr>
              <a:t>Dr. Taffy Anderson</a:t>
            </a:r>
          </a:p>
        </p:txBody>
      </p:sp>
    </p:spTree>
    <p:extLst>
      <p:ext uri="{BB962C8B-B14F-4D97-AF65-F5344CB8AC3E}">
        <p14:creationId xmlns:p14="http://schemas.microsoft.com/office/powerpoint/2010/main" val="3398902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A9EF-B4CC-4793-5389-6B0B9600B6F2}"/>
            </a:ext>
          </a:extLst>
        </p:cNvPr>
        <p:cNvGrpSpPr/>
        <p:nvPr/>
      </p:nvGrpSpPr>
      <p:grpSpPr>
        <a:xfrm>
          <a:off x="0" y="0"/>
          <a:ext cx="0" cy="0"/>
          <a:chOff x="0" y="0"/>
          <a:chExt cx="0" cy="0"/>
        </a:xfrm>
      </p:grpSpPr>
      <p:graphicFrame>
        <p:nvGraphicFramePr>
          <p:cNvPr id="5" name="Text Placeholder 2">
            <a:extLst>
              <a:ext uri="{FF2B5EF4-FFF2-40B4-BE49-F238E27FC236}">
                <a16:creationId xmlns:a16="http://schemas.microsoft.com/office/drawing/2014/main" id="{CE83C821-E722-1CBB-E000-C8FCA367DBF3}"/>
              </a:ext>
            </a:extLst>
          </p:cNvPr>
          <p:cNvGraphicFramePr/>
          <p:nvPr/>
        </p:nvGraphicFramePr>
        <p:xfrm>
          <a:off x="471659" y="1209893"/>
          <a:ext cx="8088447" cy="3304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qr code on a white background  Description automatically generated">
            <a:extLst>
              <a:ext uri="{FF2B5EF4-FFF2-40B4-BE49-F238E27FC236}">
                <a16:creationId xmlns:a16="http://schemas.microsoft.com/office/drawing/2014/main" id="{EDC4A4AC-F459-DA29-57AC-A9487C68B92F}"/>
              </a:ext>
            </a:extLst>
          </p:cNvPr>
          <p:cNvPicPr>
            <a:picLocks noChangeAspect="1"/>
          </p:cNvPicPr>
          <p:nvPr/>
        </p:nvPicPr>
        <p:blipFill>
          <a:blip r:embed="rId8"/>
          <a:stretch>
            <a:fillRect/>
          </a:stretch>
        </p:blipFill>
        <p:spPr>
          <a:xfrm>
            <a:off x="3516799" y="84364"/>
            <a:ext cx="1509518" cy="1509518"/>
          </a:xfrm>
          <a:prstGeom prst="rect">
            <a:avLst/>
          </a:prstGeom>
        </p:spPr>
      </p:pic>
    </p:spTree>
    <p:extLst>
      <p:ext uri="{BB962C8B-B14F-4D97-AF65-F5344CB8AC3E}">
        <p14:creationId xmlns:p14="http://schemas.microsoft.com/office/powerpoint/2010/main" val="146083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35B25-9293-D066-ACF3-FAD0FA20C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F11E2-2A1D-D00A-E2A6-EB76BB1391D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B5C4515-01F2-A62A-8B68-3DD20C506C6B}"/>
              </a:ext>
            </a:extLst>
          </p:cNvPr>
          <p:cNvSpPr>
            <a:spLocks noGrp="1"/>
          </p:cNvSpPr>
          <p:nvPr>
            <p:ph type="body" sz="quarter" idx="10"/>
          </p:nvPr>
        </p:nvSpPr>
        <p:spPr/>
        <p:txBody>
          <a:bodyPr/>
          <a:lstStyle/>
          <a:p>
            <a:endParaRPr lang="en-US" dirty="0"/>
          </a:p>
        </p:txBody>
      </p:sp>
      <p:pic>
        <p:nvPicPr>
          <p:cNvPr id="5" name="Picture 4">
            <a:extLst>
              <a:ext uri="{FF2B5EF4-FFF2-40B4-BE49-F238E27FC236}">
                <a16:creationId xmlns:a16="http://schemas.microsoft.com/office/drawing/2014/main" id="{D7DAFA41-C930-6F37-9F75-C36A57A0731F}"/>
              </a:ext>
            </a:extLst>
          </p:cNvPr>
          <p:cNvPicPr>
            <a:picLocks noChangeAspect="1"/>
          </p:cNvPicPr>
          <p:nvPr/>
        </p:nvPicPr>
        <p:blipFill>
          <a:blip r:embed="rId2"/>
          <a:stretch>
            <a:fillRect/>
          </a:stretch>
        </p:blipFill>
        <p:spPr>
          <a:xfrm>
            <a:off x="30325" y="200025"/>
            <a:ext cx="9083351" cy="4314825"/>
          </a:xfrm>
          <a:prstGeom prst="rect">
            <a:avLst/>
          </a:prstGeom>
        </p:spPr>
      </p:pic>
    </p:spTree>
    <p:extLst>
      <p:ext uri="{BB962C8B-B14F-4D97-AF65-F5344CB8AC3E}">
        <p14:creationId xmlns:p14="http://schemas.microsoft.com/office/powerpoint/2010/main" val="94809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4C8A5-DA62-E026-7B75-8842CA657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F9EEA-C5E8-ECAC-386C-62DFCA2058A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CD4E6A5-F203-8DA5-A416-324C9AFBF976}"/>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E7CEB4A3-BF81-7DBE-8E52-A25A0A732059}"/>
              </a:ext>
            </a:extLst>
          </p:cNvPr>
          <p:cNvPicPr>
            <a:picLocks noChangeAspect="1"/>
          </p:cNvPicPr>
          <p:nvPr/>
        </p:nvPicPr>
        <p:blipFill>
          <a:blip r:embed="rId2"/>
          <a:stretch>
            <a:fillRect/>
          </a:stretch>
        </p:blipFill>
        <p:spPr>
          <a:xfrm>
            <a:off x="0" y="0"/>
            <a:ext cx="9144000" cy="4610100"/>
          </a:xfrm>
          <a:prstGeom prst="rect">
            <a:avLst/>
          </a:prstGeom>
        </p:spPr>
      </p:pic>
    </p:spTree>
    <p:extLst>
      <p:ext uri="{BB962C8B-B14F-4D97-AF65-F5344CB8AC3E}">
        <p14:creationId xmlns:p14="http://schemas.microsoft.com/office/powerpoint/2010/main" val="212851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43" y="284259"/>
            <a:ext cx="7520940" cy="411480"/>
          </a:xfrm>
        </p:spPr>
        <p:txBody>
          <a:bodyPr>
            <a:normAutofit fontScale="90000"/>
          </a:bodyPr>
          <a:lstStyle/>
          <a:p>
            <a:r>
              <a:rPr lang="en-US" sz="2700" dirty="0"/>
              <a:t>   References</a:t>
            </a:r>
          </a:p>
        </p:txBody>
      </p:sp>
      <p:sp>
        <p:nvSpPr>
          <p:cNvPr id="3" name="Content Placeholder 2"/>
          <p:cNvSpPr>
            <a:spLocks noGrp="1"/>
          </p:cNvSpPr>
          <p:nvPr>
            <p:ph idx="1"/>
          </p:nvPr>
        </p:nvSpPr>
        <p:spPr>
          <a:xfrm>
            <a:off x="628650" y="889515"/>
            <a:ext cx="7886700" cy="3617738"/>
          </a:xfrm>
        </p:spPr>
        <p:txBody>
          <a:bodyPr>
            <a:normAutofit/>
          </a:bodyPr>
          <a:lstStyle/>
          <a:p>
            <a:pPr>
              <a:spcBef>
                <a:spcPts val="225"/>
              </a:spcBef>
              <a:spcAft>
                <a:spcPts val="225"/>
              </a:spcAft>
            </a:pPr>
            <a:r>
              <a:rPr lang="en-US" sz="800" dirty="0"/>
              <a:t>Anderson, K. N., Ailes, E. C., Lind, J. N., Broussard, C. S., Bitsko, R. H., Friedman, J. M., ... &amp; Tinker, S. C. (2020). Atypical antipsychotic use during pregnancy and birth defect risk: National Birth Defects Prevention Study, 1997–2011. Schizophrenia research, 215, 81-88.</a:t>
            </a:r>
          </a:p>
          <a:p>
            <a:pPr>
              <a:spcBef>
                <a:spcPts val="225"/>
              </a:spcBef>
              <a:spcAft>
                <a:spcPts val="225"/>
              </a:spcAft>
            </a:pPr>
            <a:r>
              <a:rPr lang="en-US" sz="800" dirty="0"/>
              <a:t>Andrade, C. (2018). Valproate in pregnancy: recent research and regulatory responses. The Journal of clinical psychiatry, 79(3), 22082.</a:t>
            </a:r>
          </a:p>
          <a:p>
            <a:pPr>
              <a:spcBef>
                <a:spcPts val="225"/>
              </a:spcBef>
              <a:spcAft>
                <a:spcPts val="225"/>
              </a:spcAft>
            </a:pPr>
            <a:r>
              <a:rPr lang="en-US" sz="800" dirty="0"/>
              <a:t>Andrade, C., Jyothi, S. A., Renitha, T., Anuroopa, K. P., Dona, B., Basila, T., &amp; Nimmy, G. (2021). Use of valproate in women: an audit of prescriptions to 10,001 psychiatry, neurology, and neurosurgery outpatients. The Journal of Clinical Psychiatry, 83(1), 38185.</a:t>
            </a:r>
          </a:p>
          <a:p>
            <a:pPr>
              <a:spcBef>
                <a:spcPts val="225"/>
              </a:spcBef>
              <a:spcAft>
                <a:spcPts val="225"/>
              </a:spcAft>
            </a:pPr>
            <a:r>
              <a:rPr lang="en-US" sz="800" dirty="0"/>
              <a:t>Atif, N., Lovell, K., &amp; Rahman, A. (2015). Maternal mental health: The missing "m" in the global maternal and child health agenda. Seminars in perinatology, 39(5), 345–352. </a:t>
            </a:r>
            <a:r>
              <a:rPr lang="en-US" sz="800" dirty="0">
                <a:hlinkClick r:id="rId2">
                  <a:extLst>
                    <a:ext uri="{A12FA001-AC4F-418D-AE19-62706E023703}">
                      <ahyp:hlinkClr xmlns:ahyp="http://schemas.microsoft.com/office/drawing/2018/hyperlinkcolor" val="tx"/>
                    </a:ext>
                  </a:extLst>
                </a:hlinkClick>
              </a:rPr>
              <a:t>https://doi-org.ezaccess.libraries.psu.edu/10.1053/j.semperi.2015.06.007</a:t>
            </a:r>
            <a:r>
              <a:rPr lang="en-US" sz="800" dirty="0"/>
              <a:t> </a:t>
            </a:r>
          </a:p>
          <a:p>
            <a:pPr>
              <a:spcBef>
                <a:spcPts val="225"/>
              </a:spcBef>
              <a:spcAft>
                <a:spcPts val="225"/>
              </a:spcAft>
            </a:pPr>
            <a:r>
              <a:rPr lang="en-US" sz="800" dirty="0" err="1"/>
              <a:t>Balbierz</a:t>
            </a:r>
            <a:r>
              <a:rPr lang="en-US" sz="800" dirty="0"/>
              <a:t>, A., Bodnar-Deren, S., Wang, J. J., &amp; Howell, E. A. (2015). Maternal depressive symptoms and parenting practices 3-months postpartum. Maternal and child health journal, 19(6), 1212–1219. </a:t>
            </a:r>
            <a:r>
              <a:rPr lang="en-US" sz="800" dirty="0">
                <a:hlinkClick r:id="rId3">
                  <a:extLst>
                    <a:ext uri="{A12FA001-AC4F-418D-AE19-62706E023703}">
                      <ahyp:hlinkClr xmlns:ahyp="http://schemas.microsoft.com/office/drawing/2018/hyperlinkcolor" val="tx"/>
                    </a:ext>
                  </a:extLst>
                </a:hlinkClick>
              </a:rPr>
              <a:t>https://doi-org.ezaccess.libraries.psu.edu/10.1007/s10995-014-1625-6</a:t>
            </a:r>
            <a:r>
              <a:rPr lang="en-US" sz="800" dirty="0"/>
              <a:t> </a:t>
            </a:r>
          </a:p>
          <a:p>
            <a:pPr>
              <a:spcBef>
                <a:spcPts val="225"/>
              </a:spcBef>
              <a:spcAft>
                <a:spcPts val="225"/>
              </a:spcAft>
            </a:pPr>
            <a:r>
              <a:rPr lang="en-US" sz="800" dirty="0"/>
              <a:t>Baker, A. S., Wales, R., Noe, O., Gaccione, P., Freeman, M. P., &amp; Cohen, L. S. (2022). The course of ADHD during Pregnancy. Journal of Attention Disorders, 26(2), 143-148. </a:t>
            </a:r>
          </a:p>
          <a:p>
            <a:pPr>
              <a:spcBef>
                <a:spcPts val="225"/>
              </a:spcBef>
              <a:spcAft>
                <a:spcPts val="225"/>
              </a:spcAft>
            </a:pPr>
            <a:r>
              <a:rPr lang="en-US" sz="800" dirty="0"/>
              <a:t> Bostwick, J. M., </a:t>
            </a:r>
            <a:r>
              <a:rPr lang="en-US" sz="800" dirty="0" err="1"/>
              <a:t>Pabbati</a:t>
            </a:r>
            <a:r>
              <a:rPr lang="en-US" sz="800" dirty="0"/>
              <a:t>, C., Geske, J. R., &amp; McKean, A. J. (2016). Suicide Attempt as a Risk Factor for Completed Suicide: Even More Lethal Than   We Knew. American Journal of Psychiatry, 173(11), 1094-1100. </a:t>
            </a:r>
            <a:r>
              <a:rPr lang="en-US" sz="800" dirty="0">
                <a:hlinkClick r:id="rId4">
                  <a:extLst>
                    <a:ext uri="{A12FA001-AC4F-418D-AE19-62706E023703}">
                      <ahyp:hlinkClr xmlns:ahyp="http://schemas.microsoft.com/office/drawing/2018/hyperlinkcolor" val="tx"/>
                    </a:ext>
                  </a:extLst>
                </a:hlinkClick>
              </a:rPr>
              <a:t>https://doi.org/10.1176/appi.ajp.2016.15070854</a:t>
            </a:r>
            <a:endParaRPr lang="en-US" sz="800" dirty="0"/>
          </a:p>
          <a:p>
            <a:pPr>
              <a:spcBef>
                <a:spcPts val="225"/>
              </a:spcBef>
              <a:spcAft>
                <a:spcPts val="225"/>
              </a:spcAft>
            </a:pPr>
            <a:r>
              <a:rPr lang="en-US" sz="800" dirty="0"/>
              <a:t>Campbell, J., </a:t>
            </a:r>
            <a:r>
              <a:rPr lang="en-US" sz="800" dirty="0" err="1"/>
              <a:t>Matoff</a:t>
            </a:r>
            <a:r>
              <a:rPr lang="en-US" sz="800" dirty="0"/>
              <a:t>-Stepp, S., Velez, M. L., Cox, H. H., &amp; Laughon, K. (2021). Pregnancy-Associated Deaths from Homicide, Suicide, and Drug Overdose: Review of Research and the Intersection with Intimate Partner Violence. Journal of women’s health (2002), 30(2), 236–244. </a:t>
            </a:r>
            <a:r>
              <a:rPr lang="en-US" sz="800" u="sng" dirty="0">
                <a:hlinkClick r:id="rId5">
                  <a:extLst>
                    <a:ext uri="{A12FA001-AC4F-418D-AE19-62706E023703}">
                      <ahyp:hlinkClr xmlns:ahyp="http://schemas.microsoft.com/office/drawing/2018/hyperlinkcolor" val="tx"/>
                    </a:ext>
                  </a:extLst>
                </a:hlinkClick>
              </a:rPr>
              <a:t>https://doi.org/10.1089/jwh.2020.8875</a:t>
            </a:r>
            <a:endParaRPr lang="en-US" sz="800" u="sng" dirty="0"/>
          </a:p>
          <a:p>
            <a:pPr>
              <a:spcBef>
                <a:spcPts val="225"/>
              </a:spcBef>
              <a:spcAft>
                <a:spcPts val="225"/>
              </a:spcAft>
            </a:pPr>
            <a:r>
              <a:rPr lang="en-US" sz="800" dirty="0"/>
              <a:t>Chin K, Wendt A, Bennett IM, Bhat A. Suicide and Maternal Mortality. Curr Psychiatry Rep. 2022 Apr;24(4):239-275. </a:t>
            </a:r>
            <a:r>
              <a:rPr lang="en-US" sz="800" dirty="0" err="1"/>
              <a:t>doi</a:t>
            </a:r>
            <a:r>
              <a:rPr lang="en-US" sz="800" dirty="0"/>
              <a:t>: 10.1007/s11920-022-01334-3. </a:t>
            </a:r>
            <a:r>
              <a:rPr lang="en-US" sz="800" dirty="0" err="1"/>
              <a:t>Epub</a:t>
            </a:r>
            <a:r>
              <a:rPr lang="en-US" sz="800" dirty="0"/>
              <a:t> 2022 Apr 2. PMID: 35366195; PMCID: PMC8976222.</a:t>
            </a:r>
          </a:p>
          <a:p>
            <a:pPr>
              <a:spcBef>
                <a:spcPts val="225"/>
              </a:spcBef>
              <a:spcAft>
                <a:spcPts val="225"/>
              </a:spcAft>
            </a:pPr>
            <a:r>
              <a:rPr lang="en-US" sz="800" dirty="0"/>
              <a:t>Cohen, L. S., </a:t>
            </a:r>
            <a:r>
              <a:rPr lang="en-US" sz="800" dirty="0" err="1"/>
              <a:t>Altshuler</a:t>
            </a:r>
            <a:r>
              <a:rPr lang="en-US" sz="800" dirty="0"/>
              <a:t>, L. L., Harlow, B. L., </a:t>
            </a:r>
            <a:r>
              <a:rPr lang="en-US" sz="800" dirty="0" err="1"/>
              <a:t>Nonacs</a:t>
            </a:r>
            <a:r>
              <a:rPr lang="en-US" sz="800" dirty="0"/>
              <a:t>, R., Newport, D. J., </a:t>
            </a:r>
            <a:r>
              <a:rPr lang="en-US" sz="800" dirty="0" err="1"/>
              <a:t>Viguera</a:t>
            </a:r>
            <a:r>
              <a:rPr lang="en-US" sz="800" dirty="0"/>
              <a:t>, A. C., ... &amp; Stowe, Z. N. (2006). Relapse of major depression during pregnancy in women who maintain or discontinue antidepressant treatment. Jama, 295(5), 499-507. </a:t>
            </a:r>
          </a:p>
          <a:p>
            <a:pPr>
              <a:spcBef>
                <a:spcPts val="225"/>
              </a:spcBef>
              <a:spcAft>
                <a:spcPts val="225"/>
              </a:spcAft>
            </a:pPr>
            <a:r>
              <a:rPr lang="en-US" sz="800" dirty="0"/>
              <a:t>Coughlin, C. G., Blackwell, K. A., Bartley, C., Hay, M., Yonkers, K. A., &amp; Bloch, M. H. (2015). Obstetric and neonatal outcomes after antipsychotic medication exposure in pregnancy. Obstetrics &amp; Gynecology, 125(5), 1224-1235.</a:t>
            </a:r>
          </a:p>
        </p:txBody>
      </p:sp>
      <p:sp>
        <p:nvSpPr>
          <p:cNvPr id="7" name="Rectangle 6">
            <a:extLst>
              <a:ext uri="{FF2B5EF4-FFF2-40B4-BE49-F238E27FC236}">
                <a16:creationId xmlns:a16="http://schemas.microsoft.com/office/drawing/2014/main" id="{F790F2EE-5B8C-F140-BF41-E601D3D5CEFD}"/>
              </a:ext>
            </a:extLst>
          </p:cNvPr>
          <p:cNvSpPr/>
          <p:nvPr/>
        </p:nvSpPr>
        <p:spPr>
          <a:xfrm>
            <a:off x="5637276" y="4155948"/>
            <a:ext cx="3506724" cy="300082"/>
          </a:xfrm>
          <a:prstGeom prst="rect">
            <a:avLst/>
          </a:prstGeom>
        </p:spPr>
        <p:txBody>
          <a:bodyPr wrap="square">
            <a:spAutoFit/>
          </a:bodyPr>
          <a:lstStyle/>
          <a:p>
            <a:endParaRPr lang="en-US" sz="1350" dirty="0">
              <a:solidFill>
                <a:schemeClr val="accent3">
                  <a:lumMod val="50000"/>
                </a:schemeClr>
              </a:solidFill>
            </a:endParaRPr>
          </a:p>
        </p:txBody>
      </p:sp>
    </p:spTree>
    <p:extLst>
      <p:ext uri="{BB962C8B-B14F-4D97-AF65-F5344CB8AC3E}">
        <p14:creationId xmlns:p14="http://schemas.microsoft.com/office/powerpoint/2010/main" val="310214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43" y="284259"/>
            <a:ext cx="7520940" cy="411480"/>
          </a:xfrm>
        </p:spPr>
        <p:txBody>
          <a:bodyPr>
            <a:normAutofit fontScale="90000"/>
          </a:bodyPr>
          <a:lstStyle/>
          <a:p>
            <a:r>
              <a:rPr lang="en-US" sz="2700" dirty="0"/>
              <a:t>   References</a:t>
            </a:r>
          </a:p>
        </p:txBody>
      </p:sp>
      <p:sp>
        <p:nvSpPr>
          <p:cNvPr id="3" name="Content Placeholder 2"/>
          <p:cNvSpPr>
            <a:spLocks noGrp="1"/>
          </p:cNvSpPr>
          <p:nvPr>
            <p:ph idx="1"/>
          </p:nvPr>
        </p:nvSpPr>
        <p:spPr>
          <a:xfrm>
            <a:off x="628650" y="889021"/>
            <a:ext cx="7886700" cy="3617738"/>
          </a:xfrm>
        </p:spPr>
        <p:txBody>
          <a:bodyPr>
            <a:normAutofit fontScale="62500" lnSpcReduction="20000"/>
          </a:bodyPr>
          <a:lstStyle/>
          <a:p>
            <a:pPr marL="128588" indent="-128588" eaLnBrk="0" fontAlgn="base" hangingPunct="0">
              <a:spcBef>
                <a:spcPts val="225"/>
              </a:spcBef>
              <a:spcAft>
                <a:spcPts val="225"/>
              </a:spcAft>
            </a:pPr>
            <a:r>
              <a:rPr lang="en-US" altLang="en-US" sz="1000" dirty="0"/>
              <a:t>        Dennis, C. L., Singla, D. R., Brown, H. K., Savel, K., Clark, C. T., Grigoriadis, S., &amp; </a:t>
            </a:r>
            <a:r>
              <a:rPr lang="en-US" altLang="en-US" sz="1000" dirty="0" err="1"/>
              <a:t>Vigod</a:t>
            </a:r>
            <a:r>
              <a:rPr lang="en-US" altLang="en-US" sz="1000" dirty="0"/>
              <a:t>, S. N. (2024). Postpartum Depression: </a:t>
            </a:r>
          </a:p>
          <a:p>
            <a:pPr marL="0" indent="0" eaLnBrk="0" fontAlgn="base" hangingPunct="0">
              <a:spcBef>
                <a:spcPts val="225"/>
              </a:spcBef>
              <a:spcAft>
                <a:spcPts val="225"/>
              </a:spcAft>
              <a:buNone/>
            </a:pPr>
            <a:r>
              <a:rPr lang="en-US" altLang="en-US" sz="1000" dirty="0"/>
              <a:t>             A Clinical Review of Impact and Current Treatment Solutions. </a:t>
            </a:r>
            <a:r>
              <a:rPr lang="en-US" altLang="en-US" sz="1000" i="1" dirty="0"/>
              <a:t>Drugs</a:t>
            </a:r>
            <a:r>
              <a:rPr lang="en-US" altLang="en-US" sz="1000" dirty="0"/>
              <a:t>, </a:t>
            </a:r>
            <a:r>
              <a:rPr lang="en-US" altLang="en-US" sz="1000" i="1" dirty="0"/>
              <a:t>84</a:t>
            </a:r>
            <a:r>
              <a:rPr lang="en-US" altLang="en-US" sz="1000" dirty="0"/>
              <a:t>(6), 645–659. </a:t>
            </a:r>
            <a:r>
              <a:rPr lang="en-US" altLang="en-US" sz="1000" dirty="0">
                <a:solidFill>
                  <a:srgbClr val="000320"/>
                </a:solidFill>
                <a:hlinkClick r:id="rId2">
                  <a:extLst>
                    <a:ext uri="{A12FA001-AC4F-418D-AE19-62706E023703}">
                      <ahyp:hlinkClr xmlns:ahyp="http://schemas.microsoft.com/office/drawing/2018/hyperlinkcolor" val="tx"/>
                    </a:ext>
                  </a:extLst>
                </a:hlinkClick>
              </a:rPr>
              <a:t>https://doi.org/10.1007/</a:t>
            </a:r>
            <a:r>
              <a:rPr lang="en-US" altLang="en-US" sz="1000" dirty="0">
                <a:hlinkClick r:id="rId2">
                  <a:extLst>
                    <a:ext uri="{A12FA001-AC4F-418D-AE19-62706E023703}">
                      <ahyp:hlinkClr xmlns:ahyp="http://schemas.microsoft.com/office/drawing/2018/hyperlinkcolor" val="tx"/>
                    </a:ext>
                  </a:extLst>
                </a:hlinkClick>
              </a:rPr>
              <a:t>s40265-024-02038-z</a:t>
            </a:r>
            <a:endParaRPr lang="en-US" altLang="en-US" sz="1000" dirty="0"/>
          </a:p>
          <a:p>
            <a:pPr eaLnBrk="0" fontAlgn="base" hangingPunct="0">
              <a:spcBef>
                <a:spcPts val="225"/>
              </a:spcBef>
              <a:spcAft>
                <a:spcPts val="225"/>
              </a:spcAft>
            </a:pPr>
            <a:r>
              <a:rPr lang="en-US" sz="1000" dirty="0"/>
              <a:t>Ewing, G., Tatarchuk, Y., Appleby, D., Schwartz, N., &amp; Kim, D. (2015). Placental transfer of antidepressant medications: implications for postnatal adaptation syndrome. Clinical pharmacokinetics, 54(4), 359–370. </a:t>
            </a:r>
            <a:r>
              <a:rPr lang="en-US" sz="1000" dirty="0">
                <a:hlinkClick r:id="rId3">
                  <a:extLst>
                    <a:ext uri="{A12FA001-AC4F-418D-AE19-62706E023703}">
                      <ahyp:hlinkClr xmlns:ahyp="http://schemas.microsoft.com/office/drawing/2018/hyperlinkcolor" val="tx"/>
                    </a:ext>
                  </a:extLst>
                </a:hlinkClick>
              </a:rPr>
              <a:t>https://doi-org.ezaccess.libraries.psu.edu/10.1007/s40262-014-0233-3</a:t>
            </a:r>
            <a:r>
              <a:rPr lang="en-US" sz="1000" dirty="0"/>
              <a:t> </a:t>
            </a:r>
            <a:endParaRPr lang="en-US" altLang="en-US" sz="1000" dirty="0"/>
          </a:p>
          <a:p>
            <a:pPr>
              <a:spcBef>
                <a:spcPts val="225"/>
              </a:spcBef>
              <a:spcAft>
                <a:spcPts val="225"/>
              </a:spcAft>
            </a:pPr>
            <a:r>
              <a:rPr lang="en-US" sz="1000" dirty="0"/>
              <a:t>Fornaro, M., </a:t>
            </a:r>
            <a:r>
              <a:rPr lang="en-US" sz="1000" dirty="0" err="1"/>
              <a:t>Maritan</a:t>
            </a:r>
            <a:r>
              <a:rPr lang="en-US" sz="1000" dirty="0"/>
              <a:t>, E., Ferranti, R., </a:t>
            </a:r>
            <a:r>
              <a:rPr lang="en-US" sz="1000" dirty="0" err="1"/>
              <a:t>Zaninotto</a:t>
            </a:r>
            <a:r>
              <a:rPr lang="en-US" sz="1000" dirty="0"/>
              <a:t>, L., Miola, A., Anastasia, A., ... &amp; </a:t>
            </a:r>
            <a:r>
              <a:rPr lang="en-US" sz="1000" dirty="0" err="1"/>
              <a:t>Solmi</a:t>
            </a:r>
            <a:r>
              <a:rPr lang="en-US" sz="1000" dirty="0"/>
              <a:t>, M. (2020). Lithium exposure during pregnancy and the postpartum period: a systematic review and meta-analysis of safety and efficacy outcomes. American Journal of Psychiatry</a:t>
            </a:r>
          </a:p>
          <a:p>
            <a:pPr>
              <a:spcBef>
                <a:spcPts val="225"/>
              </a:spcBef>
              <a:spcAft>
                <a:spcPts val="225"/>
              </a:spcAft>
            </a:pPr>
            <a:r>
              <a:rPr lang="en-US" sz="1000" dirty="0"/>
              <a:t>Friedman SH, Reed E, Ross NE. Postpartum Psychosis. Curr Psychiatry Rep. 2023 Feb;25(2):65-72. </a:t>
            </a:r>
            <a:r>
              <a:rPr lang="en-US" sz="1000" dirty="0" err="1"/>
              <a:t>doi</a:t>
            </a:r>
            <a:r>
              <a:rPr lang="en-US" sz="1000" dirty="0"/>
              <a:t>: 10.1007/s11920-022-01406-4. </a:t>
            </a:r>
            <a:r>
              <a:rPr lang="en-US" sz="1000" dirty="0" err="1"/>
              <a:t>Epub</a:t>
            </a:r>
            <a:r>
              <a:rPr lang="en-US" sz="1000" dirty="0"/>
              <a:t> 2023 Jan 13. PMID: 36637712; PMCID: PMC9838449.</a:t>
            </a:r>
          </a:p>
          <a:p>
            <a:pPr marL="128588" indent="-128588" eaLnBrk="0" fontAlgn="base" hangingPunct="0">
              <a:spcBef>
                <a:spcPts val="225"/>
              </a:spcBef>
              <a:spcAft>
                <a:spcPts val="225"/>
              </a:spcAft>
            </a:pPr>
            <a:r>
              <a:rPr lang="en-US" altLang="en-US" sz="1000" dirty="0"/>
              <a:t>         </a:t>
            </a:r>
            <a:r>
              <a:rPr lang="en-US" altLang="en-US" sz="1000" dirty="0" err="1"/>
              <a:t>Gogolu</a:t>
            </a:r>
            <a:r>
              <a:rPr lang="en-US" altLang="en-US" sz="1000" dirty="0"/>
              <a:t>, R. F., Ysbæk-Nielsen, A. T., &amp; Lansner, J. (2025). The effects of antenatal depression and SSRI exposure on children: A systematic review. </a:t>
            </a:r>
          </a:p>
          <a:p>
            <a:pPr marL="0" indent="0" eaLnBrk="0" fontAlgn="base" hangingPunct="0">
              <a:spcBef>
                <a:spcPts val="225"/>
              </a:spcBef>
              <a:spcAft>
                <a:spcPts val="225"/>
              </a:spcAft>
              <a:buNone/>
            </a:pPr>
            <a:r>
              <a:rPr lang="en-US" altLang="en-US" sz="1000" i="1" dirty="0"/>
              <a:t>             Journal of psychopharmacology (Oxford, England)</a:t>
            </a:r>
            <a:r>
              <a:rPr lang="en-US" altLang="en-US" sz="1000" dirty="0"/>
              <a:t>, </a:t>
            </a:r>
            <a:r>
              <a:rPr lang="en-US" altLang="en-US" sz="1000" i="1" dirty="0"/>
              <a:t>39</a:t>
            </a:r>
            <a:r>
              <a:rPr lang="en-US" altLang="en-US" sz="1000" dirty="0"/>
              <a:t>(10), 1120–1134. </a:t>
            </a:r>
            <a:r>
              <a:rPr lang="en-US" altLang="en-US" sz="1000" dirty="0">
                <a:hlinkClick r:id="rId4">
                  <a:extLst>
                    <a:ext uri="{A12FA001-AC4F-418D-AE19-62706E023703}">
                      <ahyp:hlinkClr xmlns:ahyp="http://schemas.microsoft.com/office/drawing/2018/hyperlinkcolor" val="tx"/>
                    </a:ext>
                  </a:extLst>
                </a:hlinkClick>
              </a:rPr>
              <a:t>https://doi.org/10.1177/02698811251370973</a:t>
            </a:r>
            <a:endParaRPr lang="en-US" sz="1000" dirty="0"/>
          </a:p>
          <a:p>
            <a:pPr>
              <a:spcBef>
                <a:spcPts val="225"/>
              </a:spcBef>
              <a:spcAft>
                <a:spcPts val="225"/>
              </a:spcAft>
            </a:pPr>
            <a:r>
              <a:rPr lang="en-US" sz="1000" dirty="0"/>
              <a:t>Gopalan, P., Glance, J. B., &amp; Azzam, P. N. (2014). Managing benzodiazepine withdrawal during pregnancy: case-based guidelines. Archives of women's mental health, 17, 167-170.</a:t>
            </a:r>
          </a:p>
          <a:p>
            <a:pPr>
              <a:spcBef>
                <a:spcPts val="225"/>
              </a:spcBef>
              <a:spcAft>
                <a:spcPts val="225"/>
              </a:spcAft>
            </a:pPr>
            <a:r>
              <a:rPr lang="en-US" sz="1000" dirty="0" err="1"/>
              <a:t>Grigoriadis</a:t>
            </a:r>
            <a:r>
              <a:rPr lang="en-US" sz="1000" dirty="0"/>
              <a:t>, S., </a:t>
            </a:r>
            <a:r>
              <a:rPr lang="en-US" sz="1000" dirty="0" err="1"/>
              <a:t>VonderPorten</a:t>
            </a:r>
            <a:r>
              <a:rPr lang="en-US" sz="1000" dirty="0"/>
              <a:t>, E. H., </a:t>
            </a:r>
            <a:r>
              <a:rPr lang="en-US" sz="1000" dirty="0" err="1"/>
              <a:t>Mamisashvili</a:t>
            </a:r>
            <a:r>
              <a:rPr lang="en-US" sz="1000" dirty="0"/>
              <a:t>, L., Tomlinson, G., Dennis, C. L., </a:t>
            </a:r>
            <a:r>
              <a:rPr lang="en-US" sz="1000" dirty="0" err="1"/>
              <a:t>Koren</a:t>
            </a:r>
            <a:r>
              <a:rPr lang="en-US" sz="1000" dirty="0"/>
              <a:t>, G., Steiner, M., </a:t>
            </a:r>
            <a:r>
              <a:rPr lang="en-US" sz="1000" dirty="0" err="1"/>
              <a:t>Mousmanis</a:t>
            </a:r>
            <a:r>
              <a:rPr lang="en-US" sz="1000" dirty="0"/>
              <a:t>, P., Cheung, A., Radford, K., Martinovic, J., &amp; Ross, L. E. (2013). The impact of maternal depression during pregnancy on perinatal outcomes: a systematic review and meta-analysis. The Journal of clinical psychiatry, 74(4), e321–e341. </a:t>
            </a:r>
            <a:r>
              <a:rPr lang="en-US" sz="1000" dirty="0">
                <a:hlinkClick r:id="rId5">
                  <a:extLst>
                    <a:ext uri="{A12FA001-AC4F-418D-AE19-62706E023703}">
                      <ahyp:hlinkClr xmlns:ahyp="http://schemas.microsoft.com/office/drawing/2018/hyperlinkcolor" val="tx"/>
                    </a:ext>
                  </a:extLst>
                </a:hlinkClick>
              </a:rPr>
              <a:t>https://doi-org.ezaccess.libraries.psu.edu/10.4088/JCP.12r07968</a:t>
            </a:r>
            <a:r>
              <a:rPr lang="en-US" sz="1000" dirty="0"/>
              <a:t> </a:t>
            </a:r>
          </a:p>
          <a:p>
            <a:pPr>
              <a:spcBef>
                <a:spcPts val="225"/>
              </a:spcBef>
              <a:spcAft>
                <a:spcPts val="225"/>
              </a:spcAft>
            </a:pPr>
            <a:r>
              <a:rPr lang="en-US" sz="1000" dirty="0"/>
              <a:t>Grote, N. K., Bridge, J. A., Gavin, A. R., Melville, J. L., Iyengar, S., &amp; </a:t>
            </a:r>
            <a:r>
              <a:rPr lang="en-US" sz="1000" dirty="0" err="1"/>
              <a:t>Katon</a:t>
            </a:r>
            <a:r>
              <a:rPr lang="en-US" sz="1000" dirty="0"/>
              <a:t>, W. J. (2010). A meta-analysis of depression during pregnancy and the risk of preterm birth, low birth weight, and intrauterine growth restriction. Archives of general psychiatry, 67(10), 1012–1024. </a:t>
            </a:r>
            <a:r>
              <a:rPr lang="en-US" sz="1000" dirty="0">
                <a:hlinkClick r:id="rId6">
                  <a:extLst>
                    <a:ext uri="{A12FA001-AC4F-418D-AE19-62706E023703}">
                      <ahyp:hlinkClr xmlns:ahyp="http://schemas.microsoft.com/office/drawing/2018/hyperlinkcolor" val="tx"/>
                    </a:ext>
                  </a:extLst>
                </a:hlinkClick>
              </a:rPr>
              <a:t>https://doi-org.ezaccess.libraries.psu.edu/10.1001/archgenpsychiatry.2010.111</a:t>
            </a:r>
            <a:r>
              <a:rPr lang="en-US" sz="1000" dirty="0"/>
              <a:t> </a:t>
            </a:r>
          </a:p>
          <a:p>
            <a:pPr>
              <a:spcBef>
                <a:spcPts val="225"/>
              </a:spcBef>
              <a:spcAft>
                <a:spcPts val="225"/>
              </a:spcAft>
            </a:pPr>
            <a:r>
              <a:rPr lang="en-US" sz="1000" dirty="0"/>
              <a:t>Huybrechts, K. F., </a:t>
            </a:r>
            <a:r>
              <a:rPr lang="en-US" sz="1000" dirty="0" err="1"/>
              <a:t>Bröms</a:t>
            </a:r>
            <a:r>
              <a:rPr lang="en-US" sz="1000" dirty="0"/>
              <a:t>, G., Christensen, L. B., </a:t>
            </a:r>
            <a:r>
              <a:rPr lang="en-US" sz="1000" dirty="0" err="1"/>
              <a:t>Einarsdóttir</a:t>
            </a:r>
            <a:r>
              <a:rPr lang="en-US" sz="1000" dirty="0"/>
              <a:t>, K., </a:t>
            </a:r>
            <a:r>
              <a:rPr lang="en-US" sz="1000" dirty="0" err="1"/>
              <a:t>Engeland</a:t>
            </a:r>
            <a:r>
              <a:rPr lang="en-US" sz="1000" dirty="0"/>
              <a:t>, A., </a:t>
            </a:r>
            <a:r>
              <a:rPr lang="en-US" sz="1000" dirty="0" err="1"/>
              <a:t>Furu</a:t>
            </a:r>
            <a:r>
              <a:rPr lang="en-US" sz="1000" dirty="0"/>
              <a:t>, K., ... &amp; Bateman, B. T. (2018). Association between methylphenidate and amphetamine use in pregnancy and risk of congenital malformations: a cohort study from the international pregnancy safety study consortium. JAMA psychiatry, 75(2), 167-175.</a:t>
            </a:r>
          </a:p>
          <a:p>
            <a:pPr>
              <a:spcBef>
                <a:spcPts val="225"/>
              </a:spcBef>
              <a:spcAft>
                <a:spcPts val="225"/>
              </a:spcAft>
            </a:pPr>
            <a:r>
              <a:rPr lang="en-US" sz="1000" dirty="0"/>
              <a:t>Huybrechts, K. F., Hernández-Díaz, S., </a:t>
            </a:r>
            <a:r>
              <a:rPr lang="en-US" sz="1000" dirty="0" err="1"/>
              <a:t>Patorno</a:t>
            </a:r>
            <a:r>
              <a:rPr lang="en-US" sz="1000" dirty="0"/>
              <a:t>, E., Desai, R. J., </a:t>
            </a:r>
            <a:r>
              <a:rPr lang="en-US" sz="1000" dirty="0" err="1"/>
              <a:t>Mogun</a:t>
            </a:r>
            <a:r>
              <a:rPr lang="en-US" sz="1000" dirty="0"/>
              <a:t>, H., </a:t>
            </a:r>
            <a:r>
              <a:rPr lang="en-US" sz="1000" dirty="0" err="1"/>
              <a:t>Dejene</a:t>
            </a:r>
            <a:r>
              <a:rPr lang="en-US" sz="1000" dirty="0"/>
              <a:t>, S. Z., ... &amp; Bateman, B. T. (2016). Antipsychotic use in pregnancy and the risk for congenital malformations. JAMA psychiatry, 73(9), 938-946.</a:t>
            </a:r>
          </a:p>
          <a:p>
            <a:pPr>
              <a:spcBef>
                <a:spcPts val="225"/>
              </a:spcBef>
              <a:spcAft>
                <a:spcPts val="225"/>
              </a:spcAft>
            </a:pPr>
            <a:r>
              <a:rPr lang="en-US" sz="1000" dirty="0"/>
              <a:t>Kolding, L., Ehrenstein, V., Pedersen, L., </a:t>
            </a:r>
            <a:r>
              <a:rPr lang="en-US" sz="1000" dirty="0" err="1"/>
              <a:t>Sandager</a:t>
            </a:r>
            <a:r>
              <a:rPr lang="en-US" sz="1000" dirty="0"/>
              <a:t>, P., Petersen, O. B., </a:t>
            </a:r>
            <a:r>
              <a:rPr lang="en-US" sz="1000" dirty="0" err="1"/>
              <a:t>Uldbjerg</a:t>
            </a:r>
            <a:r>
              <a:rPr lang="en-US" sz="1000" dirty="0"/>
              <a:t>, N., &amp; Pedersen, L. H. (2021). Associations between ADHD medication use in pregnancy and severe malformations based on prenatal and postnatal diagnoses: a Danish registry-based study. The Journal of Clinical Psychiatry, 82(1), 437.</a:t>
            </a:r>
          </a:p>
          <a:p>
            <a:pPr>
              <a:spcBef>
                <a:spcPts val="225"/>
              </a:spcBef>
              <a:spcAft>
                <a:spcPts val="225"/>
              </a:spcAft>
            </a:pPr>
            <a:r>
              <a:rPr lang="en-US" sz="1000" dirty="0"/>
              <a:t>McAllister-Williams, R. H., Baldwin, D. S., Cantwell, R., Easter, A., </a:t>
            </a:r>
            <a:r>
              <a:rPr lang="en-US" sz="1000" dirty="0" err="1"/>
              <a:t>Gilvarry</a:t>
            </a:r>
            <a:r>
              <a:rPr lang="en-US" sz="1000" dirty="0"/>
              <a:t>, E., Glover, V., ... &amp; Endorsed by the British Association for Psychopharmacology. (2017). British Association for Psychopharmacology consensus guidance on the use of psychotropic medication preconception, in pregnancy and postpartum 2017. Journal of Psychopharmacology, 31(5), 519-552.</a:t>
            </a:r>
          </a:p>
          <a:p>
            <a:pPr>
              <a:spcBef>
                <a:spcPts val="0"/>
              </a:spcBef>
            </a:pPr>
            <a:r>
              <a:rPr lang="en-US" sz="1000" dirty="0"/>
              <a:t>Munk-Olsen, T., Laursen, T. M., Meltzer-Brody, S., Mortensen, P. B., &amp; Jones, I. (2012). Psychiatric disorders with postpartum onset: possible early manifestations of bipolar affective disorders. Archives of general psychiatry, 69(4), 428-434.</a:t>
            </a:r>
          </a:p>
          <a:p>
            <a:pPr>
              <a:spcBef>
                <a:spcPts val="0"/>
              </a:spcBef>
            </a:pPr>
            <a:r>
              <a:rPr lang="en-US" sz="1000" dirty="0"/>
              <a:t>Orsolini L, </a:t>
            </a:r>
            <a:r>
              <a:rPr lang="en-US" sz="1000" dirty="0" err="1"/>
              <a:t>Valchera</a:t>
            </a:r>
            <a:r>
              <a:rPr lang="en-US" sz="1000" dirty="0"/>
              <a:t> A, </a:t>
            </a:r>
            <a:r>
              <a:rPr lang="en-US" sz="1000" dirty="0" err="1"/>
              <a:t>Vecchiotti</a:t>
            </a:r>
            <a:r>
              <a:rPr lang="en-US" sz="1000" dirty="0"/>
              <a:t> R, Tomasetti C, </a:t>
            </a:r>
            <a:r>
              <a:rPr lang="en-US" sz="1000" dirty="0" err="1"/>
              <a:t>Iasevoli</a:t>
            </a:r>
            <a:r>
              <a:rPr lang="en-US" sz="1000" dirty="0"/>
              <a:t> F, Fornaro M, De Berardis D, Perna G, Pompili M, Bellantuono C. Suicide during Perinatal Period: Epidemiology, Risk Factors, and Clinical Correlates. Front Psychiatry. 2016 Aug 12;7:138. </a:t>
            </a:r>
            <a:r>
              <a:rPr lang="en-US" sz="1000" dirty="0" err="1"/>
              <a:t>doi</a:t>
            </a:r>
            <a:r>
              <a:rPr lang="en-US" sz="1000" dirty="0"/>
              <a:t>: 10.3389/fpsyt.2016.00138. PMID: 27570512; PMCID: PMC4981602.</a:t>
            </a:r>
          </a:p>
          <a:p>
            <a:pPr>
              <a:spcBef>
                <a:spcPts val="0"/>
              </a:spcBef>
            </a:pPr>
            <a:r>
              <a:rPr lang="en-US" sz="1000" dirty="0"/>
              <a:t>Pack AM, Oskoui M, Williams Roberson S, Donley DK, French J, Gerard EE, Gloss D, Miller WR, Munger Clary HM, Osmundson SS, McFadden B, Parratt K, Pennell PB, Saade G, Smith DB, Sullivan K, Thomas SV, Tomson T, Dolan O'Brien M, Botchway-Doe K, Silsbee HM, Keezer MR. Teratogenesis, Perinatal, and Neurodevelopmental Outcomes After In Utero Exposure to Antiseizure Medication: Practice Guideline From the AAN, AES, and SMFM. Neurology. 2024 Jun;102(11):e209279. </a:t>
            </a:r>
            <a:r>
              <a:rPr lang="en-US" sz="1000" dirty="0" err="1"/>
              <a:t>doi</a:t>
            </a:r>
            <a:r>
              <a:rPr lang="en-US" sz="1000" dirty="0"/>
              <a:t>: 10.1212/WNL.0000000000209279. </a:t>
            </a:r>
            <a:r>
              <a:rPr lang="en-US" sz="1000" dirty="0" err="1"/>
              <a:t>Epub</a:t>
            </a:r>
            <a:r>
              <a:rPr lang="en-US" sz="1000" dirty="0"/>
              <a:t> 2024 May 15. Erratum in: Neurology. 2025 Jan 14;104(1):e210145. </a:t>
            </a:r>
            <a:r>
              <a:rPr lang="en-US" sz="1000" dirty="0" err="1"/>
              <a:t>doi</a:t>
            </a:r>
            <a:r>
              <a:rPr lang="en-US" sz="1000" dirty="0"/>
              <a:t>: 10.1212/WNL.0000000000210145. PMID: 38748979; PMCID: PMC11175651.</a:t>
            </a:r>
          </a:p>
          <a:p>
            <a:pPr>
              <a:spcBef>
                <a:spcPts val="0"/>
              </a:spcBef>
            </a:pPr>
            <a:r>
              <a:rPr lang="en-US" sz="1000" dirty="0"/>
              <a:t>Paulson, J. F., Dauber, S., &amp; Leiferman, J. A. (2006). Individual and combined effects of postpartum depression in mothers and fathers on parenting behavior. Pediatrics, 118(2), 659–668. </a:t>
            </a:r>
            <a:r>
              <a:rPr lang="en-US" sz="1000" dirty="0">
                <a:hlinkClick r:id="rId7">
                  <a:extLst>
                    <a:ext uri="{A12FA001-AC4F-418D-AE19-62706E023703}">
                      <ahyp:hlinkClr xmlns:ahyp="http://schemas.microsoft.com/office/drawing/2018/hyperlinkcolor" val="tx"/>
                    </a:ext>
                  </a:extLst>
                </a:hlinkClick>
              </a:rPr>
              <a:t>https://doi-org.ezaccess.libraries.psu.edu/10.1542/peds.2005-2948</a:t>
            </a:r>
            <a:r>
              <a:rPr lang="en-US" sz="1000" dirty="0"/>
              <a:t> </a:t>
            </a:r>
          </a:p>
          <a:p>
            <a:pPr>
              <a:spcBef>
                <a:spcPts val="0"/>
              </a:spcBef>
            </a:pPr>
            <a:endParaRPr lang="en-US" sz="1000" dirty="0"/>
          </a:p>
          <a:p>
            <a:pPr>
              <a:spcBef>
                <a:spcPts val="225"/>
              </a:spcBef>
              <a:spcAft>
                <a:spcPts val="225"/>
              </a:spcAft>
            </a:pPr>
            <a:endParaRPr lang="en-US" sz="900" dirty="0"/>
          </a:p>
          <a:p>
            <a:pPr>
              <a:spcBef>
                <a:spcPts val="225"/>
              </a:spcBef>
              <a:spcAft>
                <a:spcPts val="225"/>
              </a:spcAft>
            </a:pPr>
            <a:endParaRPr lang="en-US" sz="900" dirty="0"/>
          </a:p>
          <a:p>
            <a:pPr>
              <a:spcBef>
                <a:spcPts val="225"/>
              </a:spcBef>
              <a:spcAft>
                <a:spcPts val="225"/>
              </a:spcAft>
            </a:pPr>
            <a:endParaRPr lang="en-US" sz="900" dirty="0"/>
          </a:p>
          <a:p>
            <a:pPr>
              <a:spcBef>
                <a:spcPts val="225"/>
              </a:spcBef>
              <a:spcAft>
                <a:spcPts val="225"/>
              </a:spcAft>
            </a:pPr>
            <a:endParaRPr lang="en-US" sz="900" dirty="0"/>
          </a:p>
          <a:p>
            <a:pPr>
              <a:spcBef>
                <a:spcPts val="225"/>
              </a:spcBef>
              <a:spcAft>
                <a:spcPts val="225"/>
              </a:spcAft>
            </a:pPr>
            <a:endParaRPr lang="en-US" sz="900" dirty="0"/>
          </a:p>
        </p:txBody>
      </p:sp>
      <p:sp>
        <p:nvSpPr>
          <p:cNvPr id="7" name="Rectangle 6">
            <a:extLst>
              <a:ext uri="{FF2B5EF4-FFF2-40B4-BE49-F238E27FC236}">
                <a16:creationId xmlns:a16="http://schemas.microsoft.com/office/drawing/2014/main" id="{F790F2EE-5B8C-F140-BF41-E601D3D5CEFD}"/>
              </a:ext>
            </a:extLst>
          </p:cNvPr>
          <p:cNvSpPr/>
          <p:nvPr/>
        </p:nvSpPr>
        <p:spPr>
          <a:xfrm>
            <a:off x="5637276" y="4155948"/>
            <a:ext cx="3506724" cy="300082"/>
          </a:xfrm>
          <a:prstGeom prst="rect">
            <a:avLst/>
          </a:prstGeom>
        </p:spPr>
        <p:txBody>
          <a:bodyPr wrap="square">
            <a:spAutoFit/>
          </a:bodyPr>
          <a:lstStyle/>
          <a:p>
            <a:endParaRPr lang="en-US" sz="1350" dirty="0">
              <a:solidFill>
                <a:schemeClr val="accent3">
                  <a:lumMod val="50000"/>
                </a:schemeClr>
              </a:solidFill>
            </a:endParaRPr>
          </a:p>
        </p:txBody>
      </p:sp>
    </p:spTree>
    <p:extLst>
      <p:ext uri="{BB962C8B-B14F-4D97-AF65-F5344CB8AC3E}">
        <p14:creationId xmlns:p14="http://schemas.microsoft.com/office/powerpoint/2010/main" val="440437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49" y="284260"/>
            <a:ext cx="7520940" cy="411480"/>
          </a:xfrm>
        </p:spPr>
        <p:txBody>
          <a:bodyPr>
            <a:normAutofit fontScale="90000"/>
          </a:bodyPr>
          <a:lstStyle/>
          <a:p>
            <a:r>
              <a:rPr lang="en-US" sz="2700" dirty="0"/>
              <a:t>   References</a:t>
            </a:r>
          </a:p>
        </p:txBody>
      </p:sp>
      <p:sp>
        <p:nvSpPr>
          <p:cNvPr id="3" name="Content Placeholder 2"/>
          <p:cNvSpPr>
            <a:spLocks noGrp="1"/>
          </p:cNvSpPr>
          <p:nvPr>
            <p:ph idx="1"/>
          </p:nvPr>
        </p:nvSpPr>
        <p:spPr>
          <a:xfrm>
            <a:off x="508000" y="778933"/>
            <a:ext cx="7857331" cy="4364567"/>
          </a:xfrm>
        </p:spPr>
        <p:txBody>
          <a:bodyPr>
            <a:noAutofit/>
          </a:bodyPr>
          <a:lstStyle/>
          <a:p>
            <a:pPr>
              <a:spcBef>
                <a:spcPts val="0"/>
              </a:spcBef>
            </a:pPr>
            <a:r>
              <a:rPr lang="en-US" sz="800" dirty="0"/>
              <a:t>Payne J. L. (2021). Psychiatric Medication Use in Pregnancy and Breastfeeding. </a:t>
            </a:r>
            <a:r>
              <a:rPr lang="en-US" sz="800" i="1" dirty="0"/>
              <a:t>Obstetrics and gynecology clinics of North America</a:t>
            </a:r>
            <a:r>
              <a:rPr lang="en-US" sz="800" dirty="0"/>
              <a:t>, </a:t>
            </a:r>
            <a:r>
              <a:rPr lang="en-US" sz="800" i="1" dirty="0"/>
              <a:t>48</a:t>
            </a:r>
            <a:r>
              <a:rPr lang="en-US" sz="800" dirty="0"/>
              <a:t>(1), 131–149. https://</a:t>
            </a:r>
            <a:r>
              <a:rPr lang="en-US" sz="800" dirty="0" err="1"/>
              <a:t>doi-org.ezaccess.libraries.psu.edu</a:t>
            </a:r>
            <a:r>
              <a:rPr lang="en-US" sz="800" dirty="0"/>
              <a:t>/10.1016/j.ogc.2020.11.006</a:t>
            </a:r>
          </a:p>
          <a:p>
            <a:pPr>
              <a:spcBef>
                <a:spcPts val="0"/>
              </a:spcBef>
            </a:pPr>
            <a:r>
              <a:rPr lang="en-US" sz="800" dirty="0"/>
              <a:t>Reis, M., &amp; </a:t>
            </a:r>
            <a:r>
              <a:rPr lang="en-US" sz="800" dirty="0" err="1"/>
              <a:t>Källén</a:t>
            </a:r>
            <a:r>
              <a:rPr lang="en-US" sz="800" dirty="0"/>
              <a:t>, B. (2008). Maternal use of antipsychotics in early pregnancy and delivery outcome. Journal of clinical psychopharmacology, 28(3), 279-288.</a:t>
            </a:r>
          </a:p>
          <a:p>
            <a:pPr>
              <a:spcBef>
                <a:spcPts val="0"/>
              </a:spcBef>
            </a:pPr>
            <a:r>
              <a:rPr lang="en-US" sz="800" dirty="0"/>
              <a:t>Suarez, E. A., Bateman, B. T., Hernández-Díaz, S., Straub, L., Wisner, K. L., Gray, K. J., Pennell, P. B., Lester, B., McDougle, C. J., Zhu, Y., </a:t>
            </a:r>
            <a:r>
              <a:rPr lang="en-US" sz="800" dirty="0" err="1"/>
              <a:t>Mogun</a:t>
            </a:r>
            <a:r>
              <a:rPr lang="en-US" sz="800" dirty="0"/>
              <a:t>, H., &amp; Huybrechts, K. F. (2022). Association of Antidepressant Use During Pregnancy With Risk of Neurodevelopmental Disorders in Children. JAMA internal medicine, 182(11), 1149–1160. Advance online publication. </a:t>
            </a:r>
            <a:r>
              <a:rPr lang="en-US" sz="800" dirty="0">
                <a:hlinkClick r:id="rId2">
                  <a:extLst>
                    <a:ext uri="{A12FA001-AC4F-418D-AE19-62706E023703}">
                      <ahyp:hlinkClr xmlns:ahyp="http://schemas.microsoft.com/office/drawing/2018/hyperlinkcolor" val="tx"/>
                    </a:ext>
                  </a:extLst>
                </a:hlinkClick>
              </a:rPr>
              <a:t>https://doi-org.ezaccess.libraries.psu.edu/10.1001/jamainternmed.2022.4268</a:t>
            </a:r>
            <a:r>
              <a:rPr lang="en-US" sz="800" dirty="0"/>
              <a:t> </a:t>
            </a:r>
          </a:p>
          <a:p>
            <a:pPr marL="128588" indent="-128588" eaLnBrk="0" fontAlgn="base" hangingPunct="0">
              <a:spcBef>
                <a:spcPts val="0"/>
              </a:spcBef>
            </a:pPr>
            <a:r>
              <a:rPr lang="en-US" altLang="en-US" sz="800" dirty="0"/>
              <a:t>Tusa, B. S., Alati, R., Ayano, G., Betts, K., &amp; </a:t>
            </a:r>
            <a:r>
              <a:rPr lang="en-US" altLang="en-US" sz="800" dirty="0" err="1"/>
              <a:t>Dachew</a:t>
            </a:r>
            <a:r>
              <a:rPr lang="en-US" altLang="en-US" sz="800" dirty="0"/>
              <a:t>, B. (2025). Anxiety and depressive disorders in the offspring of mothers with perinatal depressive disorders. </a:t>
            </a:r>
          </a:p>
          <a:p>
            <a:pPr eaLnBrk="0" fontAlgn="base" hangingPunct="0">
              <a:spcBef>
                <a:spcPts val="0"/>
              </a:spcBef>
            </a:pPr>
            <a:r>
              <a:rPr lang="en-US" altLang="en-US" sz="800" i="1" dirty="0"/>
              <a:t>European child &amp; adolescent psychiatry</a:t>
            </a:r>
            <a:r>
              <a:rPr lang="en-US" altLang="en-US" sz="800" dirty="0"/>
              <a:t>, </a:t>
            </a:r>
            <a:r>
              <a:rPr lang="en-US" altLang="en-US" sz="800" i="1" dirty="0"/>
              <a:t>34</a:t>
            </a:r>
            <a:r>
              <a:rPr lang="en-US" altLang="en-US" sz="800" dirty="0"/>
              <a:t>(12), 4117–4129. </a:t>
            </a:r>
            <a:r>
              <a:rPr lang="en-US" altLang="en-US" sz="800" dirty="0">
                <a:hlinkClick r:id="rId3">
                  <a:extLst>
                    <a:ext uri="{A12FA001-AC4F-418D-AE19-62706E023703}">
                      <ahyp:hlinkClr xmlns:ahyp="http://schemas.microsoft.com/office/drawing/2018/hyperlinkcolor" val="tx"/>
                    </a:ext>
                  </a:extLst>
                </a:hlinkClick>
              </a:rPr>
              <a:t>https://doi.org/10.1007/s00787-025-02803-9</a:t>
            </a:r>
            <a:endParaRPr lang="en-US" sz="800" dirty="0"/>
          </a:p>
          <a:p>
            <a:pPr>
              <a:spcBef>
                <a:spcPts val="0"/>
              </a:spcBef>
            </a:pPr>
            <a:r>
              <a:rPr lang="en-US" sz="800" dirty="0" err="1"/>
              <a:t>Veroniki</a:t>
            </a:r>
            <a:r>
              <a:rPr lang="en-US" sz="800" dirty="0"/>
              <a:t>, A. A., Rios, P., </a:t>
            </a:r>
            <a:r>
              <a:rPr lang="en-US" sz="800" dirty="0" err="1"/>
              <a:t>Cogo</a:t>
            </a:r>
            <a:r>
              <a:rPr lang="en-US" sz="800" dirty="0"/>
              <a:t>, E., Straus, S. E., Finkelstein, Y., Kealey, R., ... &amp; </a:t>
            </a:r>
            <a:r>
              <a:rPr lang="en-US" sz="800" dirty="0" err="1"/>
              <a:t>Tricco</a:t>
            </a:r>
            <a:r>
              <a:rPr lang="en-US" sz="800" dirty="0"/>
              <a:t>, A. C. (2017). Comparative safety of antiepileptic drugs for neurological development in children exposed during pregnancy and breast feeding: a systematic review and network meta-analysis. BMJ open, 7(7), e017248.</a:t>
            </a:r>
          </a:p>
          <a:p>
            <a:pPr>
              <a:spcBef>
                <a:spcPts val="0"/>
              </a:spcBef>
            </a:pPr>
            <a:r>
              <a:rPr lang="en-US" sz="800" dirty="0" err="1"/>
              <a:t>Viguera</a:t>
            </a:r>
            <a:r>
              <a:rPr lang="en-US" sz="800" dirty="0"/>
              <a:t>, A. C., Whitfield, T., </a:t>
            </a:r>
            <a:r>
              <a:rPr lang="en-US" sz="800" dirty="0" err="1"/>
              <a:t>Baldessarini</a:t>
            </a:r>
            <a:r>
              <a:rPr lang="en-US" sz="800" dirty="0"/>
              <a:t>, R. J., Newport, D. J., Stowe, Z., </a:t>
            </a:r>
            <a:r>
              <a:rPr lang="en-US" sz="800" dirty="0" err="1"/>
              <a:t>Reminick</a:t>
            </a:r>
            <a:r>
              <a:rPr lang="en-US" sz="800" dirty="0"/>
              <a:t>, A., ... &amp; Cohen, L. S. (2007). Risk of recurrence in women with bipolar disorder during pregnancy: prospective study of mood stabilizer discontinuation. American Journal of Psychiatry, 164(12), 1817-1824. </a:t>
            </a:r>
          </a:p>
          <a:p>
            <a:pPr marL="128588" indent="-128588">
              <a:spcBef>
                <a:spcPts val="0"/>
              </a:spcBef>
            </a:pPr>
            <a:r>
              <a:rPr lang="en-US" sz="800" dirty="0"/>
              <a:t>Wisner, K. L., Sit, D. K., McShea, M. C., Rizzo, D. M., Zoretich, R. A., Hughes, C. L., ... &amp; Hanusa, B. H. (2013). Onset timing, thoughts of self-harm, and diagnoses in postpartum women with screen-positive depression findings. JAMA psychiatry, 70(5), 490-498.</a:t>
            </a:r>
          </a:p>
          <a:p>
            <a:pPr>
              <a:spcBef>
                <a:spcPts val="0"/>
              </a:spcBef>
            </a:pPr>
            <a:r>
              <a:rPr lang="en-US" sz="800" dirty="0"/>
              <a:t>Wang E, Liu Y, Wang Y, Han X, Zhou Y, Zhang L, Tang Y. Comparative Safety of Antipsychotic Medications and Mood Stabilizers During Pregnancy: A Systematic Review and Network Meta-analysis of Congenital Malformations and Prenatal Outcomes. CNS Drugs. 2025 Jan;39(1):1-22. </a:t>
            </a:r>
            <a:r>
              <a:rPr lang="en-US" sz="800" dirty="0" err="1"/>
              <a:t>doi</a:t>
            </a:r>
            <a:r>
              <a:rPr lang="en-US" sz="800" dirty="0"/>
              <a:t>: 10.1007/s40263-024-01131-x. </a:t>
            </a:r>
            <a:r>
              <a:rPr lang="en-US" sz="800" dirty="0" err="1"/>
              <a:t>Epub</a:t>
            </a:r>
            <a:r>
              <a:rPr lang="en-US" sz="800" dirty="0"/>
              <a:t> 2024 Nov 11. PMID: 39528870; PMCID: PMC11695384.</a:t>
            </a:r>
          </a:p>
          <a:p>
            <a:pPr>
              <a:spcBef>
                <a:spcPts val="0"/>
              </a:spcBef>
            </a:pPr>
            <a:r>
              <a:rPr lang="en-US" sz="800" dirty="0"/>
              <a:t>Watkins, L., Cock, H., Angus-</a:t>
            </a:r>
            <a:r>
              <a:rPr lang="en-US" sz="800" dirty="0" err="1"/>
              <a:t>Leppan</a:t>
            </a:r>
            <a:r>
              <a:rPr lang="en-US" sz="800" dirty="0"/>
              <a:t>, H., Morley, K., Wilcock, M., &amp; Shankar, R. (2019). Valproate MHRA guidance: limitation</a:t>
            </a:r>
          </a:p>
          <a:p>
            <a:pPr>
              <a:spcBef>
                <a:spcPts val="0"/>
              </a:spcBef>
            </a:pPr>
            <a:r>
              <a:rPr lang="en-US" sz="800" dirty="0"/>
              <a:t>Wisner, K. L., Sit, D. K., </a:t>
            </a:r>
            <a:r>
              <a:rPr lang="en-US" sz="800" dirty="0" err="1"/>
              <a:t>McShea</a:t>
            </a:r>
            <a:r>
              <a:rPr lang="en-US" sz="800" dirty="0"/>
              <a:t>, M. C., Rizzo, D. M., </a:t>
            </a:r>
            <a:r>
              <a:rPr lang="en-US" sz="800" dirty="0" err="1"/>
              <a:t>Zoretich</a:t>
            </a:r>
            <a:r>
              <a:rPr lang="en-US" sz="800" dirty="0"/>
              <a:t>, R. A., Hughes, C. L., ... &amp; </a:t>
            </a:r>
            <a:r>
              <a:rPr lang="en-US" sz="800" dirty="0" err="1"/>
              <a:t>Hanusa</a:t>
            </a:r>
            <a:r>
              <a:rPr lang="en-US" sz="800" dirty="0"/>
              <a:t>, B. H. (2013). Onset timing, thoughts of self-harm, and diagnoses in postpartum women with screen-positive depression findings. JAMA psychiatry, 70(5), 490-498.</a:t>
            </a:r>
          </a:p>
          <a:p>
            <a:pPr>
              <a:spcBef>
                <a:spcPts val="0"/>
              </a:spcBef>
            </a:pPr>
            <a:r>
              <a:rPr lang="en-US" sz="800" dirty="0">
                <a:hlinkClick r:id="rId4">
                  <a:extLst>
                    <a:ext uri="{A12FA001-AC4F-418D-AE19-62706E023703}">
                      <ahyp:hlinkClr xmlns:ahyp="http://schemas.microsoft.com/office/drawing/2018/hyperlinkcolor" val="tx"/>
                    </a:ext>
                  </a:extLst>
                </a:hlinkClick>
              </a:rPr>
              <a:t>https://www.cdc.gov/physical-activity-basics/guidelines/healthy-pregnant-or-postpartum-women.html#:~:text=Recommendations%201%20Physical%20Activity%20Recommendation%20Get%20at%20least,3%20Examples%20of%20Physical%20Activity%20Brisk%20walking.%20</a:t>
            </a:r>
            <a:endParaRPr lang="en-US" sz="800" dirty="0"/>
          </a:p>
          <a:p>
            <a:pPr>
              <a:spcBef>
                <a:spcPts val="0"/>
              </a:spcBef>
            </a:pPr>
            <a:r>
              <a:rPr lang="en-US" sz="800" dirty="0">
                <a:hlinkClick r:id="rId5">
                  <a:extLst>
                    <a:ext uri="{A12FA001-AC4F-418D-AE19-62706E023703}">
                      <ahyp:hlinkClr xmlns:ahyp="http://schemas.microsoft.com/office/drawing/2018/hyperlinkcolor" val="tx"/>
                    </a:ext>
                  </a:extLst>
                </a:hlinkClick>
              </a:rPr>
              <a:t>https://www.acog.org/clinical/clinical-guidance/committee-opinion/articles/2020/04/physical-activity-and-exercise-during-pregnancy-and-the-postpartum-period</a:t>
            </a:r>
            <a:r>
              <a:rPr lang="en-US" sz="800" dirty="0"/>
              <a:t> </a:t>
            </a:r>
          </a:p>
          <a:p>
            <a:pPr>
              <a:spcBef>
                <a:spcPts val="0"/>
              </a:spcBef>
            </a:pPr>
            <a:r>
              <a:rPr lang="en-US" sz="800" dirty="0"/>
              <a:t>Vossler D. G. (2019). Comparative Risk of Major Congenital Malformations With 8 Different Antiepileptic Drugs: A Prospective Cohort Study of the EURAP Registry. Epilepsy currents, 19(2), 83–85. </a:t>
            </a:r>
            <a:r>
              <a:rPr lang="en-US" sz="800" u="sng" dirty="0">
                <a:hlinkClick r:id="rId6">
                  <a:extLst>
                    <a:ext uri="{A12FA001-AC4F-418D-AE19-62706E023703}">
                      <ahyp:hlinkClr xmlns:ahyp="http://schemas.microsoft.com/office/drawing/2018/hyperlinkcolor" val="tx"/>
                    </a:ext>
                  </a:extLst>
                </a:hlinkClick>
              </a:rPr>
              <a:t>https://doi.org/10.1177/1535759719835353</a:t>
            </a:r>
            <a:endParaRPr lang="en-US" sz="800" dirty="0"/>
          </a:p>
          <a:p>
            <a:pPr>
              <a:spcBef>
                <a:spcPts val="0"/>
              </a:spcBef>
            </a:pPr>
            <a:r>
              <a:rPr lang="en-US" altLang="en-US" sz="800" dirty="0"/>
              <a:t>Treatment and Management of Mental Health Conditions During Pregnancy and Postpartum: ACOG Clinical Practice Guideline No. 5. (2023). </a:t>
            </a:r>
            <a:r>
              <a:rPr lang="en-US" altLang="en-US" sz="800" i="1" dirty="0"/>
              <a:t>Obstetrics and gynecology</a:t>
            </a:r>
            <a:r>
              <a:rPr lang="en-US" altLang="en-US" sz="800" dirty="0"/>
              <a:t>, </a:t>
            </a:r>
            <a:r>
              <a:rPr lang="en-US" altLang="en-US" sz="800" i="1" dirty="0"/>
              <a:t>141</a:t>
            </a:r>
            <a:r>
              <a:rPr lang="en-US" altLang="en-US" sz="800" dirty="0"/>
              <a:t>(6), 1262–1288.</a:t>
            </a:r>
            <a:r>
              <a:rPr lang="en-US" altLang="en-US" sz="800" dirty="0">
                <a:solidFill>
                  <a:srgbClr val="212121"/>
                </a:solidFill>
              </a:rPr>
              <a:t> </a:t>
            </a:r>
            <a:r>
              <a:rPr lang="en-US" altLang="en-US" sz="800" dirty="0">
                <a:solidFill>
                  <a:srgbClr val="212121"/>
                </a:solidFill>
                <a:hlinkClick r:id="rId7"/>
              </a:rPr>
              <a:t>https://doi.org/10.1097/AOG.0000000000005202</a:t>
            </a:r>
            <a:endParaRPr lang="en-US" altLang="en-US" sz="800" dirty="0">
              <a:solidFill>
                <a:srgbClr val="212121"/>
              </a:solidFill>
            </a:endParaRPr>
          </a:p>
          <a:p>
            <a:pPr>
              <a:spcBef>
                <a:spcPts val="0"/>
              </a:spcBef>
            </a:pPr>
            <a:r>
              <a:rPr lang="en-US" sz="800" dirty="0" err="1"/>
              <a:t>Zivin</a:t>
            </a:r>
            <a:r>
              <a:rPr lang="en-US" sz="800" dirty="0"/>
              <a:t> K, Zhong C, Rodríguez-Putnam A, et al. Suicide Mortality During the Perinatal Period. </a:t>
            </a:r>
            <a:r>
              <a:rPr lang="en-US" sz="800" i="1" dirty="0"/>
              <a:t>JAMA </a:t>
            </a:r>
            <a:r>
              <a:rPr lang="en-US" sz="800" i="1" dirty="0" err="1"/>
              <a:t>Netw</a:t>
            </a:r>
            <a:r>
              <a:rPr lang="en-US" sz="800" i="1" dirty="0"/>
              <a:t> Open.</a:t>
            </a:r>
            <a:r>
              <a:rPr lang="en-US" sz="800" dirty="0"/>
              <a:t> 2024;7(6):e2418887. doi:10.1001/jamanetworkopen.2024.18887</a:t>
            </a:r>
          </a:p>
          <a:p>
            <a:pPr>
              <a:spcBef>
                <a:spcPts val="0"/>
              </a:spcBef>
            </a:pPr>
            <a:r>
              <a:rPr lang="en-US" sz="800" dirty="0">
                <a:hlinkClick r:id="rId5">
                  <a:extLst>
                    <a:ext uri="{A12FA001-AC4F-418D-AE19-62706E023703}">
                      <ahyp:hlinkClr xmlns:ahyp="http://schemas.microsoft.com/office/drawing/2018/hyperlinkcolor" val="tx"/>
                    </a:ext>
                  </a:extLst>
                </a:hlinkClick>
              </a:rPr>
              <a:t>https://www.acog.org/clinical/clinical-guidance/committee-opinion/articles/2020/04/physical-activity-and-exercise-during-pregnancy-and-the-postpartum-period</a:t>
            </a:r>
            <a:r>
              <a:rPr lang="en-US" sz="800" dirty="0"/>
              <a:t> </a:t>
            </a:r>
            <a:endParaRPr lang="en-US" sz="800" dirty="0">
              <a:hlinkClick r:id="rId8">
                <a:extLst>
                  <a:ext uri="{A12FA001-AC4F-418D-AE19-62706E023703}">
                    <ahyp:hlinkClr xmlns:ahyp="http://schemas.microsoft.com/office/drawing/2018/hyperlinkcolor" val="tx"/>
                  </a:ext>
                </a:extLst>
              </a:hlinkClick>
            </a:endParaRPr>
          </a:p>
          <a:p>
            <a:pPr>
              <a:spcBef>
                <a:spcPts val="0"/>
              </a:spcBef>
            </a:pPr>
            <a:r>
              <a:rPr lang="en-US" sz="800" dirty="0">
                <a:hlinkClick r:id="rId8">
                  <a:extLst>
                    <a:ext uri="{A12FA001-AC4F-418D-AE19-62706E023703}">
                      <ahyp:hlinkClr xmlns:ahyp="http://schemas.microsoft.com/office/drawing/2018/hyperlinkcolor" val="tx"/>
                    </a:ext>
                  </a:extLst>
                </a:hlinkClick>
              </a:rPr>
              <a:t>https://www.cdc.gov/suicide/pdf/NCIPC-Suicide-FactSheet-508_FINAL.pdf</a:t>
            </a:r>
            <a:endParaRPr lang="en-US" sz="800" dirty="0"/>
          </a:p>
          <a:p>
            <a:pPr>
              <a:spcBef>
                <a:spcPts val="0"/>
              </a:spcBef>
            </a:pPr>
            <a:r>
              <a:rPr lang="en-US" sz="800" dirty="0"/>
              <a:t>The Periscope Project (Perinatal Specialty Consult Psychiatry)</a:t>
            </a:r>
          </a:p>
          <a:p>
            <a:pPr>
              <a:spcBef>
                <a:spcPts val="0"/>
              </a:spcBef>
            </a:pPr>
            <a:r>
              <a:rPr lang="en-US" sz="800" dirty="0"/>
              <a:t>Massachusetts General Hospital (womensmentalhealth.org)</a:t>
            </a:r>
          </a:p>
          <a:p>
            <a:endParaRPr lang="en-US" sz="800" dirty="0"/>
          </a:p>
          <a:p>
            <a:endParaRPr lang="en-US" altLang="en-US" sz="800" dirty="0">
              <a:solidFill>
                <a:srgbClr val="212121"/>
              </a:solidFill>
            </a:endParaRPr>
          </a:p>
          <a:p>
            <a:endParaRPr lang="en-US" altLang="en-US" sz="600" dirty="0"/>
          </a:p>
          <a:p>
            <a:endParaRPr lang="en-US" sz="600" dirty="0"/>
          </a:p>
        </p:txBody>
      </p:sp>
      <p:sp>
        <p:nvSpPr>
          <p:cNvPr id="7" name="Rectangle 6">
            <a:extLst>
              <a:ext uri="{FF2B5EF4-FFF2-40B4-BE49-F238E27FC236}">
                <a16:creationId xmlns:a16="http://schemas.microsoft.com/office/drawing/2014/main" id="{F790F2EE-5B8C-F140-BF41-E601D3D5CEFD}"/>
              </a:ext>
            </a:extLst>
          </p:cNvPr>
          <p:cNvSpPr/>
          <p:nvPr/>
        </p:nvSpPr>
        <p:spPr>
          <a:xfrm>
            <a:off x="5637276" y="4155948"/>
            <a:ext cx="3506724" cy="300082"/>
          </a:xfrm>
          <a:prstGeom prst="rect">
            <a:avLst/>
          </a:prstGeom>
        </p:spPr>
        <p:txBody>
          <a:bodyPr wrap="square">
            <a:spAutoFit/>
          </a:bodyPr>
          <a:lstStyle/>
          <a:p>
            <a:endParaRPr lang="en-US" sz="1350" dirty="0">
              <a:solidFill>
                <a:schemeClr val="accent3">
                  <a:lumMod val="50000"/>
                </a:schemeClr>
              </a:solidFill>
            </a:endParaRPr>
          </a:p>
        </p:txBody>
      </p:sp>
    </p:spTree>
    <p:extLst>
      <p:ext uri="{BB962C8B-B14F-4D97-AF65-F5344CB8AC3E}">
        <p14:creationId xmlns:p14="http://schemas.microsoft.com/office/powerpoint/2010/main" val="3591389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F9FB-1079-174A-9006-6CB7989A4332}"/>
              </a:ext>
            </a:extLst>
          </p:cNvPr>
          <p:cNvSpPr>
            <a:spLocks noGrp="1"/>
          </p:cNvSpPr>
          <p:nvPr>
            <p:ph type="title"/>
          </p:nvPr>
        </p:nvSpPr>
        <p:spPr>
          <a:xfrm>
            <a:off x="259695" y="1644161"/>
            <a:ext cx="8389005" cy="1097280"/>
          </a:xfrm>
        </p:spPr>
        <p:txBody>
          <a:bodyPr/>
          <a:lstStyle/>
          <a:p>
            <a:pPr algn="ctr"/>
            <a:r>
              <a:rPr lang="en-US" dirty="0"/>
              <a:t>Thank you </a:t>
            </a:r>
          </a:p>
        </p:txBody>
      </p:sp>
    </p:spTree>
    <p:extLst>
      <p:ext uri="{BB962C8B-B14F-4D97-AF65-F5344CB8AC3E}">
        <p14:creationId xmlns:p14="http://schemas.microsoft.com/office/powerpoint/2010/main" val="1208244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170C88-5F9D-AAC4-0E1F-B757523E012E}"/>
              </a:ext>
            </a:extLst>
          </p:cNvPr>
          <p:cNvPicPr>
            <a:picLocks noChangeAspect="1"/>
          </p:cNvPicPr>
          <p:nvPr/>
        </p:nvPicPr>
        <p:blipFill>
          <a:blip r:embed="rId3">
            <a:alphaModFix amt="12000"/>
            <a:extLst>
              <a:ext uri="{BEBA8EAE-BF5A-486C-A8C5-ECC9F3942E4B}">
                <a14:imgProps xmlns:a14="http://schemas.microsoft.com/office/drawing/2010/main">
                  <a14:imgLayer r:embed="rId4">
                    <a14:imgEffect>
                      <a14:artisticMarker trans="84000"/>
                    </a14:imgEffect>
                  </a14:imgLayer>
                </a14:imgProps>
              </a:ext>
              <a:ext uri="{837473B0-CC2E-450A-ABE3-18F120FF3D39}">
                <a1611:picAttrSrcUrl xmlns:a1611="http://schemas.microsoft.com/office/drawing/2016/11/main" r:id="rId5"/>
              </a:ext>
            </a:extLst>
          </a:blip>
          <a:stretch>
            <a:fillRect/>
          </a:stretch>
        </p:blipFill>
        <p:spPr>
          <a:xfrm>
            <a:off x="3654592" y="71963"/>
            <a:ext cx="5053264" cy="3002964"/>
          </a:xfrm>
          <a:prstGeom prst="rect">
            <a:avLst/>
          </a:prstGeom>
        </p:spPr>
      </p:pic>
      <p:sp>
        <p:nvSpPr>
          <p:cNvPr id="7" name="TextBox 6">
            <a:extLst>
              <a:ext uri="{FF2B5EF4-FFF2-40B4-BE49-F238E27FC236}">
                <a16:creationId xmlns:a16="http://schemas.microsoft.com/office/drawing/2014/main" id="{9901AE04-DB68-031F-5D88-D5FF9EA6DA9C}"/>
              </a:ext>
            </a:extLst>
          </p:cNvPr>
          <p:cNvSpPr txBox="1"/>
          <p:nvPr/>
        </p:nvSpPr>
        <p:spPr>
          <a:xfrm>
            <a:off x="6710690" y="4701053"/>
            <a:ext cx="4648200" cy="196208"/>
          </a:xfrm>
          <a:prstGeom prst="rect">
            <a:avLst/>
          </a:prstGeom>
          <a:noFill/>
        </p:spPr>
        <p:txBody>
          <a:bodyPr wrap="square" rtlCol="0">
            <a:spAutoFit/>
          </a:bodyPr>
          <a:lstStyle/>
          <a:p>
            <a:r>
              <a:rPr lang="en-US" sz="675" dirty="0">
                <a:solidFill>
                  <a:schemeClr val="bg1"/>
                </a:solidFill>
                <a:hlinkClick r:id="rId5" tooltip="https://www.pngall.com/question-mark-png/">
                  <a:extLst>
                    <a:ext uri="{A12FA001-AC4F-418D-AE19-62706E023703}">
                      <ahyp:hlinkClr xmlns:ahyp="http://schemas.microsoft.com/office/drawing/2018/hyperlinkcolor" val="tx"/>
                    </a:ext>
                  </a:extLst>
                </a:hlinkClick>
              </a:rPr>
              <a:t>This Photo</a:t>
            </a:r>
            <a:r>
              <a:rPr lang="en-US" sz="675" dirty="0">
                <a:solidFill>
                  <a:schemeClr val="bg1"/>
                </a:solidFill>
              </a:rPr>
              <a:t> by Unknown Author is licensed under </a:t>
            </a:r>
            <a:r>
              <a:rPr lang="en-US" sz="675" dirty="0">
                <a:solidFill>
                  <a:schemeClr val="bg1"/>
                </a:solidFill>
                <a:hlinkClick r:id="rId6" tooltip="https://creativecommons.org/licenses/by-nc/3.0/">
                  <a:extLst>
                    <a:ext uri="{A12FA001-AC4F-418D-AE19-62706E023703}">
                      <ahyp:hlinkClr xmlns:ahyp="http://schemas.microsoft.com/office/drawing/2018/hyperlinkcolor" val="tx"/>
                    </a:ext>
                  </a:extLst>
                </a:hlinkClick>
              </a:rPr>
              <a:t>CC BY-NC</a:t>
            </a:r>
            <a:endParaRPr lang="en-US" sz="675" dirty="0">
              <a:solidFill>
                <a:schemeClr val="bg1"/>
              </a:solidFill>
            </a:endParaRPr>
          </a:p>
        </p:txBody>
      </p:sp>
      <p:pic>
        <p:nvPicPr>
          <p:cNvPr id="10" name="Picture 9">
            <a:extLst>
              <a:ext uri="{FF2B5EF4-FFF2-40B4-BE49-F238E27FC236}">
                <a16:creationId xmlns:a16="http://schemas.microsoft.com/office/drawing/2014/main" id="{989354AB-B7F7-B04B-9DD5-FF48BC2B09E4}"/>
              </a:ext>
            </a:extLst>
          </p:cNvPr>
          <p:cNvPicPr>
            <a:picLocks noChangeAspect="1"/>
          </p:cNvPicPr>
          <p:nvPr/>
        </p:nvPicPr>
        <p:blipFill>
          <a:blip r:embed="rId7"/>
          <a:stretch>
            <a:fillRect/>
          </a:stretch>
        </p:blipFill>
        <p:spPr>
          <a:xfrm>
            <a:off x="1029164" y="1219620"/>
            <a:ext cx="1508382" cy="1508382"/>
          </a:xfrm>
          <a:prstGeom prst="rect">
            <a:avLst/>
          </a:prstGeom>
        </p:spPr>
      </p:pic>
      <p:sp>
        <p:nvSpPr>
          <p:cNvPr id="12" name="Title 11">
            <a:extLst>
              <a:ext uri="{FF2B5EF4-FFF2-40B4-BE49-F238E27FC236}">
                <a16:creationId xmlns:a16="http://schemas.microsoft.com/office/drawing/2014/main" id="{7A722BFE-FB5D-CEBD-9D1F-51B85D238CB2}"/>
              </a:ext>
            </a:extLst>
          </p:cNvPr>
          <p:cNvSpPr>
            <a:spLocks noGrp="1"/>
          </p:cNvSpPr>
          <p:nvPr>
            <p:ph type="title"/>
          </p:nvPr>
        </p:nvSpPr>
        <p:spPr>
          <a:xfrm>
            <a:off x="122998" y="632964"/>
            <a:ext cx="3369167" cy="449681"/>
          </a:xfrm>
        </p:spPr>
        <p:txBody>
          <a:bodyPr/>
          <a:lstStyle/>
          <a:p>
            <a:pPr algn="ctr"/>
            <a:r>
              <a:rPr lang="en-US" sz="1600" dirty="0"/>
              <a:t>Please complete the survey below.</a:t>
            </a:r>
            <a:endParaRPr lang="en-US" sz="2400" dirty="0"/>
          </a:p>
        </p:txBody>
      </p:sp>
      <p:sp>
        <p:nvSpPr>
          <p:cNvPr id="13" name="TextBox 12">
            <a:extLst>
              <a:ext uri="{FF2B5EF4-FFF2-40B4-BE49-F238E27FC236}">
                <a16:creationId xmlns:a16="http://schemas.microsoft.com/office/drawing/2014/main" id="{3B0160CF-B300-B266-A34F-64A2A3C53C27}"/>
              </a:ext>
            </a:extLst>
          </p:cNvPr>
          <p:cNvSpPr txBox="1"/>
          <p:nvPr/>
        </p:nvSpPr>
        <p:spPr>
          <a:xfrm>
            <a:off x="34226" y="2953039"/>
            <a:ext cx="3498258" cy="1338828"/>
          </a:xfrm>
          <a:prstGeom prst="rect">
            <a:avLst/>
          </a:prstGeom>
          <a:noFill/>
        </p:spPr>
        <p:txBody>
          <a:bodyPr wrap="square" rtlCol="0">
            <a:spAutoFit/>
          </a:bodyPr>
          <a:lstStyle/>
          <a:p>
            <a:pPr algn="ctr"/>
            <a:r>
              <a:rPr lang="en-US" sz="1350" b="1" dirty="0">
                <a:latin typeface="inherit"/>
              </a:rPr>
              <a:t>Go to this web address:</a:t>
            </a:r>
            <a:endParaRPr lang="en-US" sz="1350" dirty="0">
              <a:latin typeface="Aptos" panose="020B0004020202020204" pitchFamily="34" charset="0"/>
            </a:endParaRPr>
          </a:p>
          <a:p>
            <a:pPr algn="ctr"/>
            <a:r>
              <a:rPr lang="en-US" sz="1350" dirty="0">
                <a:latin typeface="inherit"/>
                <a:hlinkClick r:id="rId8" tooltip="https://redcap.ctsi.psu.edu/surveys/">
                  <a:extLst>
                    <a:ext uri="{A12FA001-AC4F-418D-AE19-62706E023703}">
                      <ahyp:hlinkClr xmlns:ahyp="http://schemas.microsoft.com/office/drawing/2018/hyperlinkcolor" val="tx"/>
                    </a:ext>
                  </a:extLst>
                </a:hlinkClick>
              </a:rPr>
              <a:t>https://redcap.ctsi.psu.edu/surveys/</a:t>
            </a:r>
            <a:endParaRPr lang="en-US" sz="1350" dirty="0">
              <a:latin typeface="inherit"/>
            </a:endParaRPr>
          </a:p>
          <a:p>
            <a:pPr algn="ctr"/>
            <a:endParaRPr lang="en-US" sz="1350" dirty="0">
              <a:latin typeface="Aptos" panose="020B0004020202020204" pitchFamily="34" charset="0"/>
            </a:endParaRPr>
          </a:p>
          <a:p>
            <a:pPr algn="ctr"/>
            <a:r>
              <a:rPr lang="en-US" sz="1350" b="1" dirty="0">
                <a:latin typeface="inherit"/>
              </a:rPr>
              <a:t>Then enter this code:</a:t>
            </a:r>
            <a:endParaRPr lang="en-US" sz="1350" dirty="0">
              <a:latin typeface="Aptos" panose="020B0004020202020204" pitchFamily="34" charset="0"/>
            </a:endParaRPr>
          </a:p>
          <a:p>
            <a:pPr algn="ctr"/>
            <a:r>
              <a:rPr lang="en-US" sz="1350" dirty="0">
                <a:latin typeface="inherit"/>
              </a:rPr>
              <a:t>NKRM7MMYT</a:t>
            </a:r>
            <a:endParaRPr lang="en-US" sz="1350" dirty="0">
              <a:latin typeface="Aptos" panose="020B0004020202020204" pitchFamily="34" charset="0"/>
            </a:endParaRPr>
          </a:p>
          <a:p>
            <a:endParaRPr lang="en-US" sz="1350" dirty="0"/>
          </a:p>
        </p:txBody>
      </p:sp>
      <p:pic>
        <p:nvPicPr>
          <p:cNvPr id="14" name="Picture 13">
            <a:extLst>
              <a:ext uri="{FF2B5EF4-FFF2-40B4-BE49-F238E27FC236}">
                <a16:creationId xmlns:a16="http://schemas.microsoft.com/office/drawing/2014/main" id="{659E5BA0-A2A2-702E-C64E-0DE7DCBD2E1E}"/>
              </a:ext>
            </a:extLst>
          </p:cNvPr>
          <p:cNvPicPr>
            <a:picLocks noChangeAspect="1"/>
          </p:cNvPicPr>
          <p:nvPr/>
        </p:nvPicPr>
        <p:blipFill>
          <a:blip r:embed="rId9"/>
          <a:stretch>
            <a:fillRect/>
          </a:stretch>
        </p:blipFill>
        <p:spPr>
          <a:xfrm>
            <a:off x="5421294" y="3276204"/>
            <a:ext cx="1665306" cy="1650951"/>
          </a:xfrm>
          <a:prstGeom prst="rect">
            <a:avLst/>
          </a:prstGeom>
        </p:spPr>
      </p:pic>
      <p:sp>
        <p:nvSpPr>
          <p:cNvPr id="16" name="TextBox 15">
            <a:extLst>
              <a:ext uri="{FF2B5EF4-FFF2-40B4-BE49-F238E27FC236}">
                <a16:creationId xmlns:a16="http://schemas.microsoft.com/office/drawing/2014/main" id="{A8D4E9FD-3D2F-8486-85BD-27512C53DA72}"/>
              </a:ext>
            </a:extLst>
          </p:cNvPr>
          <p:cNvSpPr txBox="1"/>
          <p:nvPr/>
        </p:nvSpPr>
        <p:spPr>
          <a:xfrm>
            <a:off x="4742822" y="2953039"/>
            <a:ext cx="4496486" cy="323165"/>
          </a:xfrm>
          <a:prstGeom prst="rect">
            <a:avLst/>
          </a:prstGeom>
          <a:noFill/>
        </p:spPr>
        <p:txBody>
          <a:bodyPr wrap="square">
            <a:spAutoFit/>
          </a:bodyPr>
          <a:lstStyle/>
          <a:p>
            <a:r>
              <a:rPr lang="en-US" sz="1500" b="1" dirty="0"/>
              <a:t>Penn State Health Perinatal </a:t>
            </a:r>
            <a:r>
              <a:rPr lang="en-US" sz="1500" b="1" dirty="0" err="1"/>
              <a:t>TiPS</a:t>
            </a:r>
            <a:r>
              <a:rPr lang="en-US" sz="1500" b="1" dirty="0"/>
              <a:t> </a:t>
            </a:r>
          </a:p>
        </p:txBody>
      </p:sp>
    </p:spTree>
    <p:extLst>
      <p:ext uri="{BB962C8B-B14F-4D97-AF65-F5344CB8AC3E}">
        <p14:creationId xmlns:p14="http://schemas.microsoft.com/office/powerpoint/2010/main" val="278521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bg>
      <p:bgPr>
        <a:solidFill>
          <a:srgbClr val="F4F8F9"/>
        </a:solidFill>
        <a:effectLst/>
      </p:bgPr>
    </p:bg>
    <p:spTree>
      <p:nvGrpSpPr>
        <p:cNvPr id="1" name=""/>
        <p:cNvGrpSpPr/>
        <p:nvPr/>
      </p:nvGrpSpPr>
      <p:grpSpPr>
        <a:xfrm>
          <a:off x="0" y="0"/>
          <a:ext cx="0" cy="0"/>
          <a:chOff x="0" y="0"/>
          <a:chExt cx="0" cy="0"/>
        </a:xfrm>
      </p:grpSpPr>
      <p:sp>
        <p:nvSpPr>
          <p:cNvPr id="4" name="Shape 2"/>
          <p:cNvSpPr/>
          <p:nvPr/>
        </p:nvSpPr>
        <p:spPr>
          <a:xfrm>
            <a:off x="274320" y="914400"/>
            <a:ext cx="4114800" cy="1691640"/>
          </a:xfrm>
          <a:prstGeom prst="rect">
            <a:avLst/>
          </a:prstGeom>
          <a:solidFill>
            <a:srgbClr val="FFFFFF"/>
          </a:solidFill>
          <a:ln w="12700">
            <a:solidFill>
              <a:srgbClr val="A8D5DC"/>
            </a:solidFill>
            <a:prstDash val="solid"/>
          </a:ln>
          <a:effectLst>
            <a:outerShdw blurRad="63500" dist="25400" dir="8100000" algn="bl" rotWithShape="0">
              <a:srgbClr val="000000">
                <a:alpha val="10000"/>
              </a:srgbClr>
            </a:outerShdw>
          </a:effectLst>
        </p:spPr>
        <p:txBody>
          <a:bodyPr/>
          <a:lstStyle/>
          <a:p>
            <a:endParaRPr lang="en-US"/>
          </a:p>
        </p:txBody>
      </p:sp>
      <p:sp>
        <p:nvSpPr>
          <p:cNvPr id="5" name="Shape 3"/>
          <p:cNvSpPr/>
          <p:nvPr/>
        </p:nvSpPr>
        <p:spPr>
          <a:xfrm>
            <a:off x="274320" y="914400"/>
            <a:ext cx="4114800" cy="457200"/>
          </a:xfrm>
          <a:prstGeom prst="rect">
            <a:avLst/>
          </a:prstGeom>
          <a:solidFill>
            <a:srgbClr val="1B3A5C"/>
          </a:solidFill>
          <a:ln w="12700">
            <a:solidFill>
              <a:srgbClr val="1B3A5C"/>
            </a:solidFill>
            <a:prstDash val="solid"/>
          </a:ln>
        </p:spPr>
        <p:txBody>
          <a:bodyPr/>
          <a:lstStyle/>
          <a:p>
            <a:pPr algn="ctr"/>
            <a:endParaRPr lang="en-US" dirty="0"/>
          </a:p>
        </p:txBody>
      </p:sp>
      <p:sp>
        <p:nvSpPr>
          <p:cNvPr id="6" name="Text 4"/>
          <p:cNvSpPr/>
          <p:nvPr/>
        </p:nvSpPr>
        <p:spPr>
          <a:xfrm>
            <a:off x="365760" y="960120"/>
            <a:ext cx="3840480" cy="365760"/>
          </a:xfrm>
          <a:prstGeom prst="rect">
            <a:avLst/>
          </a:prstGeom>
          <a:noFill/>
          <a:ln/>
        </p:spPr>
        <p:txBody>
          <a:bodyPr wrap="square" rtlCol="0" anchor="ctr"/>
          <a:lstStyle/>
          <a:p>
            <a:pPr marL="0" indent="0" algn="ctr">
              <a:buNone/>
            </a:pPr>
            <a:r>
              <a:rPr lang="en-US" sz="2200" b="1" dirty="0">
                <a:solidFill>
                  <a:srgbClr val="E8A838"/>
                </a:solidFill>
                <a:latin typeface="Calibri" pitchFamily="34" charset="0"/>
                <a:ea typeface="Calibri" pitchFamily="34" charset="-122"/>
                <a:cs typeface="Calibri" pitchFamily="34" charset="-120"/>
              </a:rPr>
              <a:t>#1</a:t>
            </a:r>
            <a:endParaRPr lang="en-US" sz="2200" dirty="0"/>
          </a:p>
        </p:txBody>
      </p:sp>
      <p:sp>
        <p:nvSpPr>
          <p:cNvPr id="7" name="Text 5"/>
          <p:cNvSpPr/>
          <p:nvPr/>
        </p:nvSpPr>
        <p:spPr>
          <a:xfrm>
            <a:off x="640080" y="1303020"/>
            <a:ext cx="3162300" cy="1005840"/>
          </a:xfrm>
          <a:prstGeom prst="rect">
            <a:avLst/>
          </a:prstGeom>
          <a:noFill/>
          <a:ln/>
        </p:spPr>
        <p:txBody>
          <a:bodyPr wrap="square" rtlCol="0" anchor="ctr"/>
          <a:lstStyle/>
          <a:p>
            <a:pPr marL="0" indent="0" algn="ctr">
              <a:buNone/>
            </a:pPr>
            <a:r>
              <a:rPr lang="en-US" sz="1300" dirty="0">
                <a:solidFill>
                  <a:srgbClr val="4A6070"/>
                </a:solidFill>
                <a:latin typeface="Calibri" pitchFamily="34" charset="0"/>
                <a:ea typeface="Calibri" pitchFamily="34" charset="-122"/>
                <a:cs typeface="Calibri" pitchFamily="34" charset="-120"/>
              </a:rPr>
              <a:t>Perinatal depression &amp; anxiety are the</a:t>
            </a:r>
            <a:endParaRPr lang="en-US" sz="1300" dirty="0"/>
          </a:p>
          <a:p>
            <a:pPr marL="0" indent="0">
              <a:buNone/>
            </a:pPr>
            <a:r>
              <a:rPr lang="en-US" sz="1300" dirty="0">
                <a:solidFill>
                  <a:srgbClr val="4A6070"/>
                </a:solidFill>
                <a:latin typeface="Calibri" pitchFamily="34" charset="0"/>
                <a:ea typeface="Calibri" pitchFamily="34" charset="-122"/>
                <a:cs typeface="Calibri" pitchFamily="34" charset="-120"/>
              </a:rPr>
              <a:t>MOST COMMON complication of pregnancy</a:t>
            </a:r>
            <a:endParaRPr lang="en-US" sz="1300" dirty="0"/>
          </a:p>
        </p:txBody>
      </p:sp>
      <p:sp>
        <p:nvSpPr>
          <p:cNvPr id="8" name="Shape 6"/>
          <p:cNvSpPr/>
          <p:nvPr/>
        </p:nvSpPr>
        <p:spPr>
          <a:xfrm>
            <a:off x="4754880" y="914400"/>
            <a:ext cx="4114800" cy="1691640"/>
          </a:xfrm>
          <a:prstGeom prst="rect">
            <a:avLst/>
          </a:prstGeom>
          <a:solidFill>
            <a:srgbClr val="FFFFFF"/>
          </a:solidFill>
          <a:ln w="12700">
            <a:solidFill>
              <a:srgbClr val="A8D5DC"/>
            </a:solidFill>
            <a:prstDash val="solid"/>
          </a:ln>
          <a:effectLst>
            <a:outerShdw blurRad="63500" dist="25400" dir="8100000" algn="bl" rotWithShape="0">
              <a:srgbClr val="000000">
                <a:alpha val="10000"/>
              </a:srgbClr>
            </a:outerShdw>
          </a:effectLst>
        </p:spPr>
        <p:txBody>
          <a:bodyPr/>
          <a:lstStyle/>
          <a:p>
            <a:endParaRPr lang="en-US"/>
          </a:p>
        </p:txBody>
      </p:sp>
      <p:sp>
        <p:nvSpPr>
          <p:cNvPr id="9" name="Shape 7"/>
          <p:cNvSpPr/>
          <p:nvPr/>
        </p:nvSpPr>
        <p:spPr>
          <a:xfrm>
            <a:off x="4754880" y="914400"/>
            <a:ext cx="4114800" cy="457200"/>
          </a:xfrm>
          <a:prstGeom prst="rect">
            <a:avLst/>
          </a:prstGeom>
          <a:solidFill>
            <a:srgbClr val="1B3A5C"/>
          </a:solidFill>
          <a:ln w="12700">
            <a:solidFill>
              <a:srgbClr val="1B3A5C"/>
            </a:solidFill>
            <a:prstDash val="solid"/>
          </a:ln>
        </p:spPr>
        <p:txBody>
          <a:bodyPr/>
          <a:lstStyle/>
          <a:p>
            <a:endParaRPr lang="en-US"/>
          </a:p>
        </p:txBody>
      </p:sp>
      <p:sp>
        <p:nvSpPr>
          <p:cNvPr id="10" name="Text 8"/>
          <p:cNvSpPr/>
          <p:nvPr/>
        </p:nvSpPr>
        <p:spPr>
          <a:xfrm>
            <a:off x="4846320" y="960120"/>
            <a:ext cx="3840480" cy="365760"/>
          </a:xfrm>
          <a:prstGeom prst="rect">
            <a:avLst/>
          </a:prstGeom>
          <a:noFill/>
          <a:ln/>
        </p:spPr>
        <p:txBody>
          <a:bodyPr wrap="square" rtlCol="0" anchor="ctr"/>
          <a:lstStyle/>
          <a:p>
            <a:pPr marL="0" indent="0" algn="ctr">
              <a:buNone/>
            </a:pPr>
            <a:r>
              <a:rPr lang="en-US" sz="2200" b="1" dirty="0">
                <a:solidFill>
                  <a:srgbClr val="E8A838"/>
                </a:solidFill>
                <a:latin typeface="Calibri" pitchFamily="34" charset="0"/>
                <a:ea typeface="Calibri" pitchFamily="34" charset="-122"/>
                <a:cs typeface="Calibri" pitchFamily="34" charset="-120"/>
              </a:rPr>
              <a:t>1 in 5</a:t>
            </a:r>
            <a:endParaRPr lang="en-US" sz="2200" dirty="0"/>
          </a:p>
        </p:txBody>
      </p:sp>
      <p:sp>
        <p:nvSpPr>
          <p:cNvPr id="11" name="Text 9"/>
          <p:cNvSpPr/>
          <p:nvPr/>
        </p:nvSpPr>
        <p:spPr>
          <a:xfrm>
            <a:off x="5046021" y="1325880"/>
            <a:ext cx="3701595" cy="1028701"/>
          </a:xfrm>
          <a:prstGeom prst="rect">
            <a:avLst/>
          </a:prstGeom>
          <a:noFill/>
          <a:ln/>
        </p:spPr>
        <p:txBody>
          <a:bodyPr wrap="square" rtlCol="0" anchor="ctr"/>
          <a:lstStyle/>
          <a:p>
            <a:pPr marL="0" indent="0" algn="ctr">
              <a:buNone/>
            </a:pPr>
            <a:r>
              <a:rPr lang="en-US" sz="1300" dirty="0">
                <a:solidFill>
                  <a:srgbClr val="4A6070"/>
                </a:solidFill>
                <a:latin typeface="Calibri" pitchFamily="34" charset="0"/>
                <a:ea typeface="Calibri" pitchFamily="34" charset="-122"/>
                <a:cs typeface="Calibri" pitchFamily="34" charset="-120"/>
              </a:rPr>
              <a:t>Pregnant or postpartum women experience</a:t>
            </a:r>
            <a:endParaRPr lang="en-US" sz="1300" dirty="0"/>
          </a:p>
          <a:p>
            <a:pPr marL="0" indent="0" algn="ctr">
              <a:buNone/>
            </a:pPr>
            <a:r>
              <a:rPr lang="en-US" sz="1300" dirty="0">
                <a:solidFill>
                  <a:srgbClr val="4A6070"/>
                </a:solidFill>
                <a:latin typeface="Calibri" pitchFamily="34" charset="0"/>
                <a:ea typeface="Calibri" pitchFamily="34" charset="-122"/>
                <a:cs typeface="Calibri" pitchFamily="34" charset="-120"/>
              </a:rPr>
              <a:t>a mental health condition</a:t>
            </a:r>
            <a:endParaRPr lang="en-US" sz="1300" dirty="0"/>
          </a:p>
        </p:txBody>
      </p:sp>
      <p:sp>
        <p:nvSpPr>
          <p:cNvPr id="12" name="Shape 10"/>
          <p:cNvSpPr/>
          <p:nvPr/>
        </p:nvSpPr>
        <p:spPr>
          <a:xfrm>
            <a:off x="274320" y="2834640"/>
            <a:ext cx="4114800" cy="1691640"/>
          </a:xfrm>
          <a:prstGeom prst="rect">
            <a:avLst/>
          </a:prstGeom>
          <a:solidFill>
            <a:srgbClr val="FFFFFF"/>
          </a:solidFill>
          <a:ln w="12700">
            <a:solidFill>
              <a:srgbClr val="A8D5DC"/>
            </a:solidFill>
            <a:prstDash val="solid"/>
          </a:ln>
          <a:effectLst>
            <a:outerShdw blurRad="63500" dist="25400" dir="8100000" algn="bl" rotWithShape="0">
              <a:srgbClr val="000000">
                <a:alpha val="10000"/>
              </a:srgbClr>
            </a:outerShdw>
          </a:effectLst>
        </p:spPr>
        <p:txBody>
          <a:bodyPr/>
          <a:lstStyle/>
          <a:p>
            <a:endParaRPr lang="en-US"/>
          </a:p>
        </p:txBody>
      </p:sp>
      <p:sp>
        <p:nvSpPr>
          <p:cNvPr id="13" name="Shape 11"/>
          <p:cNvSpPr/>
          <p:nvPr/>
        </p:nvSpPr>
        <p:spPr>
          <a:xfrm>
            <a:off x="274320" y="2834640"/>
            <a:ext cx="4114800" cy="457200"/>
          </a:xfrm>
          <a:prstGeom prst="rect">
            <a:avLst/>
          </a:prstGeom>
          <a:solidFill>
            <a:srgbClr val="1B3A5C"/>
          </a:solidFill>
          <a:ln w="12700">
            <a:solidFill>
              <a:srgbClr val="1B3A5C"/>
            </a:solidFill>
            <a:prstDash val="solid"/>
          </a:ln>
        </p:spPr>
        <p:txBody>
          <a:bodyPr/>
          <a:lstStyle/>
          <a:p>
            <a:endParaRPr lang="en-US"/>
          </a:p>
        </p:txBody>
      </p:sp>
      <p:sp>
        <p:nvSpPr>
          <p:cNvPr id="14" name="Text 12"/>
          <p:cNvSpPr/>
          <p:nvPr/>
        </p:nvSpPr>
        <p:spPr>
          <a:xfrm>
            <a:off x="365760" y="2880360"/>
            <a:ext cx="3840480" cy="365760"/>
          </a:xfrm>
          <a:prstGeom prst="rect">
            <a:avLst/>
          </a:prstGeom>
          <a:noFill/>
          <a:ln/>
        </p:spPr>
        <p:txBody>
          <a:bodyPr wrap="square" rtlCol="0" anchor="ctr"/>
          <a:lstStyle/>
          <a:p>
            <a:pPr marL="0" indent="0" algn="ctr">
              <a:buNone/>
            </a:pPr>
            <a:r>
              <a:rPr lang="en-US" sz="2200" b="1" dirty="0">
                <a:solidFill>
                  <a:srgbClr val="E8A838"/>
                </a:solidFill>
                <a:latin typeface="Calibri" pitchFamily="34" charset="0"/>
                <a:ea typeface="Calibri" pitchFamily="34" charset="-122"/>
                <a:cs typeface="Calibri" pitchFamily="34" charset="-120"/>
              </a:rPr>
              <a:t>~50%</a:t>
            </a:r>
            <a:endParaRPr lang="en-US" sz="2200" dirty="0"/>
          </a:p>
        </p:txBody>
      </p:sp>
      <p:sp>
        <p:nvSpPr>
          <p:cNvPr id="15" name="Text 13"/>
          <p:cNvSpPr/>
          <p:nvPr/>
        </p:nvSpPr>
        <p:spPr>
          <a:xfrm>
            <a:off x="411480" y="3323903"/>
            <a:ext cx="3840480" cy="1005840"/>
          </a:xfrm>
          <a:prstGeom prst="rect">
            <a:avLst/>
          </a:prstGeom>
          <a:noFill/>
          <a:ln/>
        </p:spPr>
        <p:txBody>
          <a:bodyPr wrap="square" rtlCol="0" anchor="ctr"/>
          <a:lstStyle/>
          <a:p>
            <a:pPr marL="0" indent="0" algn="ctr">
              <a:buNone/>
            </a:pPr>
            <a:br>
              <a:rPr lang="en-US" sz="1300" dirty="0">
                <a:solidFill>
                  <a:srgbClr val="4A6070"/>
                </a:solidFill>
                <a:latin typeface="Calibri" pitchFamily="34" charset="0"/>
                <a:ea typeface="Calibri" pitchFamily="34" charset="-122"/>
                <a:cs typeface="Calibri" pitchFamily="34" charset="-120"/>
              </a:rPr>
            </a:br>
            <a:r>
              <a:rPr lang="en-US" sz="1300" dirty="0">
                <a:solidFill>
                  <a:srgbClr val="4A6070"/>
                </a:solidFill>
                <a:latin typeface="Calibri" pitchFamily="34" charset="0"/>
                <a:ea typeface="Calibri" pitchFamily="34" charset="-122"/>
                <a:cs typeface="Calibri" pitchFamily="34" charset="-120"/>
              </a:rPr>
              <a:t>Of perinatal mental health conditions</a:t>
            </a:r>
            <a:r>
              <a:rPr lang="en-US" sz="1300" dirty="0"/>
              <a:t> </a:t>
            </a:r>
            <a:r>
              <a:rPr lang="en-US" sz="1300" dirty="0">
                <a:solidFill>
                  <a:srgbClr val="4A6070"/>
                </a:solidFill>
                <a:latin typeface="Calibri" pitchFamily="34" charset="0"/>
                <a:ea typeface="Calibri" pitchFamily="34" charset="-122"/>
                <a:cs typeface="Calibri" pitchFamily="34" charset="-120"/>
              </a:rPr>
              <a:t>go undetected and untreated</a:t>
            </a:r>
            <a:endParaRPr lang="en-US" sz="1300" dirty="0"/>
          </a:p>
        </p:txBody>
      </p:sp>
      <p:sp>
        <p:nvSpPr>
          <p:cNvPr id="16" name="Shape 14"/>
          <p:cNvSpPr/>
          <p:nvPr/>
        </p:nvSpPr>
        <p:spPr>
          <a:xfrm>
            <a:off x="4754880" y="2834640"/>
            <a:ext cx="4114800" cy="1691640"/>
          </a:xfrm>
          <a:prstGeom prst="rect">
            <a:avLst/>
          </a:prstGeom>
          <a:solidFill>
            <a:srgbClr val="FFFFFF"/>
          </a:solidFill>
          <a:ln w="12700">
            <a:solidFill>
              <a:srgbClr val="A8D5DC"/>
            </a:solidFill>
            <a:prstDash val="solid"/>
          </a:ln>
          <a:effectLst>
            <a:outerShdw blurRad="63500" dist="25400" dir="8100000" algn="bl" rotWithShape="0">
              <a:srgbClr val="000000">
                <a:alpha val="10000"/>
              </a:srgbClr>
            </a:outerShdw>
          </a:effectLst>
        </p:spPr>
        <p:txBody>
          <a:bodyPr/>
          <a:lstStyle/>
          <a:p>
            <a:endParaRPr lang="en-US"/>
          </a:p>
        </p:txBody>
      </p:sp>
      <p:sp>
        <p:nvSpPr>
          <p:cNvPr id="17" name="Shape 15"/>
          <p:cNvSpPr/>
          <p:nvPr/>
        </p:nvSpPr>
        <p:spPr>
          <a:xfrm>
            <a:off x="4754880" y="2834640"/>
            <a:ext cx="4114800" cy="457200"/>
          </a:xfrm>
          <a:prstGeom prst="rect">
            <a:avLst/>
          </a:prstGeom>
          <a:solidFill>
            <a:srgbClr val="1B3A5C"/>
          </a:solidFill>
          <a:ln w="12700">
            <a:solidFill>
              <a:srgbClr val="1B3A5C"/>
            </a:solidFill>
            <a:prstDash val="solid"/>
          </a:ln>
        </p:spPr>
        <p:txBody>
          <a:bodyPr/>
          <a:lstStyle/>
          <a:p>
            <a:endParaRPr lang="en-US"/>
          </a:p>
        </p:txBody>
      </p:sp>
      <p:sp>
        <p:nvSpPr>
          <p:cNvPr id="18" name="Text 16"/>
          <p:cNvSpPr/>
          <p:nvPr/>
        </p:nvSpPr>
        <p:spPr>
          <a:xfrm>
            <a:off x="5106838" y="2880360"/>
            <a:ext cx="3579962" cy="365760"/>
          </a:xfrm>
          <a:prstGeom prst="rect">
            <a:avLst/>
          </a:prstGeom>
          <a:noFill/>
          <a:ln/>
        </p:spPr>
        <p:txBody>
          <a:bodyPr wrap="square" rtlCol="0" anchor="ctr"/>
          <a:lstStyle/>
          <a:p>
            <a:pPr marL="0" indent="0" algn="ctr">
              <a:buNone/>
            </a:pPr>
            <a:r>
              <a:rPr lang="en-US" sz="2200" b="1" dirty="0">
                <a:solidFill>
                  <a:srgbClr val="E8A838"/>
                </a:solidFill>
                <a:latin typeface="Calibri" pitchFamily="34" charset="0"/>
                <a:ea typeface="Calibri" pitchFamily="34" charset="-122"/>
                <a:cs typeface="Calibri" pitchFamily="34" charset="-120"/>
              </a:rPr>
              <a:t>Top cause</a:t>
            </a:r>
            <a:endParaRPr lang="en-US" sz="2200" dirty="0"/>
          </a:p>
        </p:txBody>
      </p:sp>
      <p:sp>
        <p:nvSpPr>
          <p:cNvPr id="19" name="Text 17"/>
          <p:cNvSpPr/>
          <p:nvPr/>
        </p:nvSpPr>
        <p:spPr>
          <a:xfrm>
            <a:off x="5029200" y="3331522"/>
            <a:ext cx="3840480" cy="1005840"/>
          </a:xfrm>
          <a:prstGeom prst="rect">
            <a:avLst/>
          </a:prstGeom>
          <a:noFill/>
          <a:ln/>
        </p:spPr>
        <p:txBody>
          <a:bodyPr wrap="square" rtlCol="0" anchor="ctr"/>
          <a:lstStyle/>
          <a:p>
            <a:pPr marL="0" indent="0">
              <a:buNone/>
            </a:pPr>
            <a:endParaRPr lang="en-US" sz="1300" dirty="0">
              <a:solidFill>
                <a:srgbClr val="4A6070"/>
              </a:solidFill>
              <a:latin typeface="Calibri" pitchFamily="34" charset="0"/>
              <a:ea typeface="Calibri" pitchFamily="34" charset="-122"/>
              <a:cs typeface="Calibri" pitchFamily="34" charset="-120"/>
            </a:endParaRPr>
          </a:p>
          <a:p>
            <a:pPr marL="0" indent="0" algn="ctr">
              <a:buNone/>
            </a:pPr>
            <a:r>
              <a:rPr lang="en-US" sz="1300" dirty="0">
                <a:solidFill>
                  <a:srgbClr val="4A6070"/>
                </a:solidFill>
                <a:latin typeface="Calibri" pitchFamily="34" charset="0"/>
                <a:ea typeface="Calibri" pitchFamily="34" charset="-122"/>
                <a:cs typeface="Calibri" pitchFamily="34" charset="-120"/>
              </a:rPr>
              <a:t>Suicide &amp; overdose are leading causes of</a:t>
            </a:r>
            <a:r>
              <a:rPr lang="en-US" sz="1300" dirty="0"/>
              <a:t> </a:t>
            </a:r>
            <a:r>
              <a:rPr lang="en-US" sz="1300" dirty="0">
                <a:solidFill>
                  <a:srgbClr val="4A6070"/>
                </a:solidFill>
                <a:latin typeface="Calibri" pitchFamily="34" charset="0"/>
                <a:ea typeface="Calibri" pitchFamily="34" charset="-122"/>
                <a:cs typeface="Calibri" pitchFamily="34" charset="-120"/>
              </a:rPr>
              <a:t>maternal mortality in the US</a:t>
            </a:r>
            <a:endParaRPr lang="en-US" sz="1300" dirty="0"/>
          </a:p>
        </p:txBody>
      </p:sp>
      <p:pic>
        <p:nvPicPr>
          <p:cNvPr id="20" name="Picture 19" descr="Pregnant person holding stomach">
            <a:extLst>
              <a:ext uri="{FF2B5EF4-FFF2-40B4-BE49-F238E27FC236}">
                <a16:creationId xmlns:a16="http://schemas.microsoft.com/office/drawing/2014/main" id="{21F599B9-D957-474D-4808-2A7C8E87F9A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06261" y="2080261"/>
            <a:ext cx="2171459" cy="1525581"/>
          </a:xfrm>
          <a:prstGeom prst="rect">
            <a:avLst/>
          </a:prstGeom>
        </p:spPr>
      </p:pic>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The Scope of Perinatal Behavioral Health</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advTm="107045"/>
    </mc:Choice>
    <mc:Fallback xmlns="">
      <p:transition spd="slow" advTm="1070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 6">
    <p:bg>
      <p:bgPr>
        <a:solidFill>
          <a:srgbClr val="F4F8F9"/>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1B3A5C"/>
          </a:solidFill>
          <a:ln w="12700">
            <a:solidFill>
              <a:srgbClr val="1B3A5C"/>
            </a:solidFill>
            <a:prstDash val="solid"/>
          </a:ln>
        </p:spPr>
        <p:txBody>
          <a:bodyPr/>
          <a:lstStyle/>
          <a:p>
            <a:endParaRPr lang="en-US"/>
          </a:p>
        </p:txBody>
      </p:sp>
      <p:sp>
        <p:nvSpPr>
          <p:cNvPr id="3" name="Text 1"/>
          <p:cNvSpPr/>
          <p:nvPr/>
        </p:nvSpPr>
        <p:spPr>
          <a:xfrm>
            <a:off x="274320" y="73152"/>
            <a:ext cx="8595360" cy="54864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Consequences of Untreated Perinatal Mental Illness</a:t>
            </a:r>
            <a:endParaRPr lang="en-US" sz="2200" dirty="0"/>
          </a:p>
        </p:txBody>
      </p:sp>
      <p:sp>
        <p:nvSpPr>
          <p:cNvPr id="4" name="Shape 2"/>
          <p:cNvSpPr/>
          <p:nvPr/>
        </p:nvSpPr>
        <p:spPr>
          <a:xfrm>
            <a:off x="274320" y="822960"/>
            <a:ext cx="3977640" cy="320040"/>
          </a:xfrm>
          <a:prstGeom prst="rect">
            <a:avLst/>
          </a:prstGeom>
          <a:solidFill>
            <a:srgbClr val="028090"/>
          </a:solidFill>
          <a:ln w="12700">
            <a:solidFill>
              <a:srgbClr val="028090"/>
            </a:solidFill>
            <a:prstDash val="solid"/>
          </a:ln>
        </p:spPr>
        <p:txBody>
          <a:bodyPr/>
          <a:lstStyle/>
          <a:p>
            <a:endParaRPr lang="en-US"/>
          </a:p>
        </p:txBody>
      </p:sp>
      <p:sp>
        <p:nvSpPr>
          <p:cNvPr id="5" name="Text 3"/>
          <p:cNvSpPr/>
          <p:nvPr/>
        </p:nvSpPr>
        <p:spPr>
          <a:xfrm>
            <a:off x="320040" y="841248"/>
            <a:ext cx="3840480" cy="274320"/>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Pregnancy</a:t>
            </a:r>
            <a:endParaRPr lang="en-US" sz="1300" dirty="0"/>
          </a:p>
        </p:txBody>
      </p:sp>
      <p:sp>
        <p:nvSpPr>
          <p:cNvPr id="6" name="Text 4"/>
          <p:cNvSpPr/>
          <p:nvPr/>
        </p:nvSpPr>
        <p:spPr>
          <a:xfrm>
            <a:off x="320040" y="1234440"/>
            <a:ext cx="3931920" cy="1810685"/>
          </a:xfrm>
          <a:prstGeom prst="rect">
            <a:avLst/>
          </a:prstGeom>
          <a:noFill/>
          <a:ln/>
        </p:spPr>
        <p:txBody>
          <a:bodyPr wrap="square" rtlCol="0" anchor="ctr"/>
          <a:lstStyle/>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Preterm delivery</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Low birth weight / Small for Gestational Age</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Poor prenatal care adherence</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Substance use use/escalation</a:t>
            </a:r>
          </a:p>
          <a:p>
            <a:pPr marL="342900" indent="-342900">
              <a:spcAft>
                <a:spcPts val="600"/>
              </a:spcAft>
              <a:buSzPct val="100000"/>
              <a:buFontTx/>
              <a:buChar char="•"/>
            </a:pPr>
            <a:r>
              <a:rPr lang="en-US" sz="1300" dirty="0">
                <a:solidFill>
                  <a:srgbClr val="4A6070"/>
                </a:solidFill>
                <a:latin typeface="Calibri" pitchFamily="34" charset="0"/>
                <a:ea typeface="Calibri" pitchFamily="34" charset="-122"/>
                <a:cs typeface="Calibri" pitchFamily="34" charset="-120"/>
              </a:rPr>
              <a:t>Increased NICU and postpartum hospitalization</a:t>
            </a:r>
            <a:endParaRPr lang="en-US" sz="1300" dirty="0"/>
          </a:p>
          <a:p>
            <a:pPr>
              <a:spcAft>
                <a:spcPts val="600"/>
              </a:spcAft>
              <a:buSzPct val="100000"/>
            </a:pPr>
            <a:endParaRPr lang="en-US" sz="1300" dirty="0"/>
          </a:p>
        </p:txBody>
      </p:sp>
      <p:sp>
        <p:nvSpPr>
          <p:cNvPr id="7" name="Shape 5"/>
          <p:cNvSpPr/>
          <p:nvPr/>
        </p:nvSpPr>
        <p:spPr>
          <a:xfrm>
            <a:off x="4663440" y="822960"/>
            <a:ext cx="4206240" cy="320040"/>
          </a:xfrm>
          <a:prstGeom prst="rect">
            <a:avLst/>
          </a:prstGeom>
          <a:solidFill>
            <a:srgbClr val="1B3A5C"/>
          </a:solidFill>
          <a:ln w="12700">
            <a:solidFill>
              <a:srgbClr val="1B3A5C"/>
            </a:solidFill>
            <a:prstDash val="solid"/>
          </a:ln>
        </p:spPr>
        <p:txBody>
          <a:bodyPr/>
          <a:lstStyle/>
          <a:p>
            <a:endParaRPr lang="en-US"/>
          </a:p>
        </p:txBody>
      </p:sp>
      <p:sp>
        <p:nvSpPr>
          <p:cNvPr id="8" name="Text 6"/>
          <p:cNvSpPr/>
          <p:nvPr/>
        </p:nvSpPr>
        <p:spPr>
          <a:xfrm>
            <a:off x="4709160" y="841248"/>
            <a:ext cx="4023360" cy="274320"/>
          </a:xfrm>
          <a:prstGeom prst="rect">
            <a:avLst/>
          </a:prstGeom>
          <a:noFill/>
          <a:ln/>
        </p:spPr>
        <p:txBody>
          <a:bodyPr wrap="square" rtlCol="0" anchor="ctr"/>
          <a:lstStyle/>
          <a:p>
            <a:pPr marL="0" indent="0">
              <a:buNone/>
            </a:pPr>
            <a:r>
              <a:rPr lang="en-US" sz="1300" b="1" dirty="0">
                <a:solidFill>
                  <a:srgbClr val="FFFFFF"/>
                </a:solidFill>
                <a:latin typeface="Calibri" pitchFamily="34" charset="0"/>
                <a:ea typeface="Calibri" pitchFamily="34" charset="-122"/>
                <a:cs typeface="Calibri" pitchFamily="34" charset="-120"/>
              </a:rPr>
              <a:t>For the Mother &amp; Family</a:t>
            </a:r>
            <a:endParaRPr lang="en-US" sz="1300" dirty="0"/>
          </a:p>
        </p:txBody>
      </p:sp>
      <p:sp>
        <p:nvSpPr>
          <p:cNvPr id="9" name="Text 7"/>
          <p:cNvSpPr/>
          <p:nvPr/>
        </p:nvSpPr>
        <p:spPr>
          <a:xfrm>
            <a:off x="4572000" y="1387011"/>
            <a:ext cx="4160520" cy="1566674"/>
          </a:xfrm>
          <a:prstGeom prst="rect">
            <a:avLst/>
          </a:prstGeom>
          <a:noFill/>
          <a:ln/>
        </p:spPr>
        <p:txBody>
          <a:bodyPr wrap="square" rtlCol="0" anchor="ctr"/>
          <a:lstStyle/>
          <a:p>
            <a:pPr marL="342900" indent="-342900">
              <a:spcAft>
                <a:spcPts val="600"/>
              </a:spcAft>
              <a:buSzPct val="100000"/>
              <a:buFontTx/>
              <a:buChar char="•"/>
            </a:pPr>
            <a:r>
              <a:rPr lang="en-US" sz="1300" dirty="0">
                <a:solidFill>
                  <a:srgbClr val="4A6070"/>
                </a:solidFill>
                <a:latin typeface="Calibri" pitchFamily="34" charset="0"/>
                <a:ea typeface="Calibri" pitchFamily="34" charset="-122"/>
                <a:cs typeface="Calibri" pitchFamily="34" charset="-120"/>
              </a:rPr>
              <a:t>Disordered maternal-infant attachment</a:t>
            </a:r>
            <a:endParaRPr lang="en-US" sz="1300" dirty="0"/>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Intergenerational mental health impact</a:t>
            </a:r>
          </a:p>
          <a:p>
            <a:pPr marL="342900" indent="-342900">
              <a:spcAft>
                <a:spcPts val="600"/>
              </a:spcAft>
              <a:buSzPct val="100000"/>
              <a:buChar char="•"/>
            </a:pPr>
            <a:r>
              <a:rPr lang="en-US" sz="1300" dirty="0">
                <a:solidFill>
                  <a:srgbClr val="4A6070"/>
                </a:solidFill>
                <a:latin typeface="Calibri" pitchFamily="34" charset="0"/>
                <a:ea typeface="Calibri" pitchFamily="34" charset="-122"/>
                <a:cs typeface="Calibri" pitchFamily="34" charset="-120"/>
              </a:rPr>
              <a:t>Infanticide (rare but real)</a:t>
            </a:r>
            <a:endParaRPr lang="en-US" sz="1300" dirty="0"/>
          </a:p>
          <a:p>
            <a:pPr marL="342900" indent="-342900">
              <a:spcAft>
                <a:spcPts val="600"/>
              </a:spcAft>
              <a:buSzPct val="100000"/>
              <a:buFontTx/>
              <a:buChar char="•"/>
            </a:pPr>
            <a:r>
              <a:rPr lang="en-US" sz="1300" dirty="0">
                <a:solidFill>
                  <a:srgbClr val="4A6070"/>
                </a:solidFill>
                <a:latin typeface="Calibri" pitchFamily="34" charset="0"/>
                <a:ea typeface="Calibri" pitchFamily="34" charset="-122"/>
                <a:cs typeface="Calibri" pitchFamily="34" charset="-120"/>
              </a:rPr>
              <a:t>Maternal suicide</a:t>
            </a:r>
          </a:p>
          <a:p>
            <a:pPr marL="342900" indent="-342900">
              <a:spcAft>
                <a:spcPts val="600"/>
              </a:spcAft>
              <a:buSzPct val="100000"/>
              <a:buChar char="•"/>
            </a:pPr>
            <a:endParaRPr lang="en-US" sz="1300" dirty="0">
              <a:solidFill>
                <a:srgbClr val="4A6070"/>
              </a:solidFill>
              <a:latin typeface="Calibri" pitchFamily="34" charset="0"/>
              <a:ea typeface="Calibri" pitchFamily="34" charset="-122"/>
              <a:cs typeface="Calibri" pitchFamily="34" charset="-120"/>
            </a:endParaRPr>
          </a:p>
          <a:p>
            <a:pPr marL="342900" indent="-342900">
              <a:spcAft>
                <a:spcPts val="600"/>
              </a:spcAft>
              <a:buSzPct val="100000"/>
              <a:buChar char="•"/>
            </a:pPr>
            <a:endParaRPr lang="en-US" sz="1300" dirty="0"/>
          </a:p>
        </p:txBody>
      </p:sp>
    </p:spTree>
  </p:cSld>
  <p:clrMapOvr>
    <a:masterClrMapping/>
  </p:clrMapOvr>
  <mc:AlternateContent xmlns:mc="http://schemas.openxmlformats.org/markup-compatibility/2006" xmlns:p14="http://schemas.microsoft.com/office/powerpoint/2010/main">
    <mc:Choice Requires="p14">
      <p:transition spd="slow" p14:dur="2000" advTm="1861"/>
    </mc:Choice>
    <mc:Fallback xmlns="">
      <p:transition spd="slow" advTm="18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1963-3704-E36C-8010-7336A26E4274}"/>
              </a:ext>
            </a:extLst>
          </p:cNvPr>
          <p:cNvSpPr>
            <a:spLocks noGrp="1"/>
          </p:cNvSpPr>
          <p:nvPr>
            <p:ph type="title"/>
          </p:nvPr>
        </p:nvSpPr>
        <p:spPr>
          <a:xfrm>
            <a:off x="471658" y="206881"/>
            <a:ext cx="8088448" cy="753239"/>
          </a:xfrm>
        </p:spPr>
        <p:txBody>
          <a:bodyPr/>
          <a:lstStyle/>
          <a:p>
            <a:r>
              <a:rPr lang="en-US" dirty="0">
                <a:solidFill>
                  <a:srgbClr val="4A6070"/>
                </a:solidFill>
                <a:latin typeface="Calibri" pitchFamily="34" charset="0"/>
                <a:ea typeface="Calibri" pitchFamily="34" charset="-122"/>
                <a:cs typeface="Calibri" pitchFamily="34" charset="-120"/>
              </a:rPr>
              <a:t>Preterm Birth</a:t>
            </a:r>
            <a:br>
              <a:rPr lang="en-US" dirty="0"/>
            </a:br>
            <a:endParaRPr lang="en-US" dirty="0"/>
          </a:p>
        </p:txBody>
      </p:sp>
      <p:pic>
        <p:nvPicPr>
          <p:cNvPr id="5" name="Content Placeholder 4">
            <a:extLst>
              <a:ext uri="{FF2B5EF4-FFF2-40B4-BE49-F238E27FC236}">
                <a16:creationId xmlns:a16="http://schemas.microsoft.com/office/drawing/2014/main" id="{C9357A29-2DCC-D9A8-0CA4-21966D4E285F}"/>
              </a:ext>
            </a:extLst>
          </p:cNvPr>
          <p:cNvPicPr>
            <a:picLocks noGrp="1" noChangeAspect="1"/>
          </p:cNvPicPr>
          <p:nvPr>
            <p:ph idx="1"/>
          </p:nvPr>
        </p:nvPicPr>
        <p:blipFill>
          <a:blip r:embed="rId2"/>
          <a:stretch>
            <a:fillRect/>
          </a:stretch>
        </p:blipFill>
        <p:spPr>
          <a:xfrm>
            <a:off x="2691395" y="959605"/>
            <a:ext cx="3648973" cy="3977014"/>
          </a:xfrm>
          <a:prstGeom prst="rect">
            <a:avLst/>
          </a:prstGeom>
        </p:spPr>
      </p:pic>
    </p:spTree>
    <p:extLst>
      <p:ext uri="{BB962C8B-B14F-4D97-AF65-F5344CB8AC3E}">
        <p14:creationId xmlns:p14="http://schemas.microsoft.com/office/powerpoint/2010/main" val="1367771899"/>
      </p:ext>
    </p:extLst>
  </p:cSld>
  <p:clrMapOvr>
    <a:masterClrMapping/>
  </p:clrMapOvr>
  <mc:AlternateContent xmlns:mc="http://schemas.openxmlformats.org/markup-compatibility/2006" xmlns:p14="http://schemas.microsoft.com/office/powerpoint/2010/main">
    <mc:Choice Requires="p14">
      <p:transition spd="slow" p14:dur="2000" advTm="531"/>
    </mc:Choice>
    <mc:Fallback xmlns="">
      <p:transition spd="slow" advTm="5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bg>
      <p:bgPr>
        <a:solidFill>
          <a:srgbClr val="1B3A5C"/>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28090"/>
          </a:solidFill>
          <a:ln w="12700">
            <a:solidFill>
              <a:srgbClr val="028090"/>
            </a:solidFill>
            <a:prstDash val="solid"/>
          </a:ln>
        </p:spPr>
        <p:txBody>
          <a:bodyPr/>
          <a:lstStyle/>
          <a:p>
            <a:endParaRPr lang="en-US"/>
          </a:p>
        </p:txBody>
      </p:sp>
      <p:sp>
        <p:nvSpPr>
          <p:cNvPr id="3" name="Text 1"/>
          <p:cNvSpPr/>
          <p:nvPr/>
        </p:nvSpPr>
        <p:spPr>
          <a:xfrm>
            <a:off x="320040" y="1"/>
            <a:ext cx="8503920" cy="965200"/>
          </a:xfrm>
          <a:prstGeom prst="rect">
            <a:avLst/>
          </a:prstGeom>
          <a:noFill/>
          <a:ln/>
        </p:spPr>
        <p:txBody>
          <a:bodyPr wrap="square" rtlCol="0" anchor="ctr"/>
          <a:lstStyle/>
          <a:p>
            <a:pPr marL="0" indent="0">
              <a:buNone/>
            </a:pPr>
            <a:r>
              <a:rPr lang="en-US" sz="3800" b="1" dirty="0">
                <a:solidFill>
                  <a:srgbClr val="FFFFFF"/>
                </a:solidFill>
                <a:latin typeface="Calibri" pitchFamily="34" charset="0"/>
                <a:ea typeface="Calibri" pitchFamily="34" charset="-122"/>
                <a:cs typeface="Calibri" pitchFamily="34" charset="-120"/>
              </a:rPr>
              <a:t>Why Perinatal Mental Health Matters</a:t>
            </a:r>
            <a:endParaRPr lang="en-US" sz="3800" dirty="0"/>
          </a:p>
        </p:txBody>
      </p:sp>
      <p:pic>
        <p:nvPicPr>
          <p:cNvPr id="7" name="Picture 6">
            <a:extLst>
              <a:ext uri="{FF2B5EF4-FFF2-40B4-BE49-F238E27FC236}">
                <a16:creationId xmlns:a16="http://schemas.microsoft.com/office/drawing/2014/main" id="{9BC57E4B-7DEE-7C27-5639-D790DADC28CA}"/>
              </a:ext>
            </a:extLst>
          </p:cNvPr>
          <p:cNvPicPr>
            <a:picLocks noChangeAspect="1"/>
          </p:cNvPicPr>
          <p:nvPr/>
        </p:nvPicPr>
        <p:blipFill>
          <a:blip r:embed="rId3"/>
          <a:stretch>
            <a:fillRect/>
          </a:stretch>
        </p:blipFill>
        <p:spPr>
          <a:xfrm>
            <a:off x="3810000" y="1606550"/>
            <a:ext cx="5334000" cy="3352799"/>
          </a:xfrm>
          <a:prstGeom prst="rect">
            <a:avLst/>
          </a:prstGeom>
        </p:spPr>
      </p:pic>
      <p:pic>
        <p:nvPicPr>
          <p:cNvPr id="5" name="Picture 4">
            <a:extLst>
              <a:ext uri="{FF2B5EF4-FFF2-40B4-BE49-F238E27FC236}">
                <a16:creationId xmlns:a16="http://schemas.microsoft.com/office/drawing/2014/main" id="{FA77DBB6-6275-BFCE-2830-2F3E99B03B46}"/>
              </a:ext>
            </a:extLst>
          </p:cNvPr>
          <p:cNvPicPr>
            <a:picLocks noChangeAspect="1"/>
          </p:cNvPicPr>
          <p:nvPr/>
        </p:nvPicPr>
        <p:blipFill>
          <a:blip r:embed="rId4"/>
          <a:stretch>
            <a:fillRect/>
          </a:stretch>
        </p:blipFill>
        <p:spPr>
          <a:xfrm>
            <a:off x="0" y="1606551"/>
            <a:ext cx="4411980" cy="335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8906"/>
    </mc:Choice>
    <mc:Fallback xmlns="">
      <p:transition spd="slow" advTm="5890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1B3A5C"/>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028090"/>
          </a:solidFill>
          <a:ln w="12700">
            <a:solidFill>
              <a:srgbClr val="028090"/>
            </a:solidFill>
            <a:prstDash val="solid"/>
          </a:ln>
        </p:spPr>
        <p:txBody>
          <a:bodyPr/>
          <a:lstStyle/>
          <a:p>
            <a:endParaRPr lang="en-US"/>
          </a:p>
        </p:txBody>
      </p:sp>
      <p:sp>
        <p:nvSpPr>
          <p:cNvPr id="3" name="Text 1"/>
          <p:cNvSpPr/>
          <p:nvPr/>
        </p:nvSpPr>
        <p:spPr>
          <a:xfrm>
            <a:off x="349321" y="137458"/>
            <a:ext cx="8474639" cy="641475"/>
          </a:xfrm>
          <a:prstGeom prst="rect">
            <a:avLst/>
          </a:prstGeom>
          <a:noFill/>
          <a:ln/>
        </p:spPr>
        <p:txBody>
          <a:bodyPr wrap="square" rtlCol="0" anchor="ctr"/>
          <a:lstStyle/>
          <a:p>
            <a:pPr marL="0" indent="0">
              <a:buNone/>
            </a:pPr>
            <a:r>
              <a:rPr lang="en-US" sz="2400" b="1" dirty="0">
                <a:solidFill>
                  <a:srgbClr val="FFFFFF"/>
                </a:solidFill>
                <a:latin typeface="Calibri" pitchFamily="34" charset="0"/>
                <a:ea typeface="Calibri" pitchFamily="34" charset="-122"/>
                <a:cs typeface="Calibri" pitchFamily="34" charset="-120"/>
              </a:rPr>
              <a:t>Perinatal Behavioral Health Consultation and Access Program</a:t>
            </a:r>
            <a:endParaRPr lang="en-US" sz="2400" dirty="0"/>
          </a:p>
        </p:txBody>
      </p:sp>
      <p:sp>
        <p:nvSpPr>
          <p:cNvPr id="4" name="Text 2"/>
          <p:cNvSpPr/>
          <p:nvPr/>
        </p:nvSpPr>
        <p:spPr>
          <a:xfrm>
            <a:off x="461929" y="778933"/>
            <a:ext cx="9092901" cy="641476"/>
          </a:xfrm>
          <a:prstGeom prst="rect">
            <a:avLst/>
          </a:prstGeom>
          <a:noFill/>
          <a:ln/>
        </p:spPr>
        <p:txBody>
          <a:bodyPr wrap="square" rtlCol="0" anchor="ctr"/>
          <a:lstStyle/>
          <a:p>
            <a:pPr marL="0" indent="0">
              <a:buNone/>
            </a:pPr>
            <a:r>
              <a:rPr lang="en-US" sz="2000" dirty="0">
                <a:solidFill>
                  <a:srgbClr val="A8D5DC"/>
                </a:solidFill>
                <a:latin typeface="Calibri" pitchFamily="34" charset="0"/>
                <a:ea typeface="Calibri" pitchFamily="34" charset="-122"/>
                <a:cs typeface="Calibri" pitchFamily="34" charset="-120"/>
              </a:rPr>
              <a:t>A free consultation resource for any provider serving the perinatal population.</a:t>
            </a:r>
            <a:endParaRPr lang="en-US" sz="2000" dirty="0"/>
          </a:p>
        </p:txBody>
      </p:sp>
      <p:pic>
        <p:nvPicPr>
          <p:cNvPr id="6" name="Picture 5">
            <a:extLst>
              <a:ext uri="{FF2B5EF4-FFF2-40B4-BE49-F238E27FC236}">
                <a16:creationId xmlns:a16="http://schemas.microsoft.com/office/drawing/2014/main" id="{1111DC3C-3DA4-B2AC-0B9C-861E23F1F10E}"/>
              </a:ext>
            </a:extLst>
          </p:cNvPr>
          <p:cNvPicPr>
            <a:picLocks noChangeAspect="1"/>
          </p:cNvPicPr>
          <p:nvPr/>
        </p:nvPicPr>
        <p:blipFill>
          <a:blip r:embed="rId3"/>
          <a:stretch>
            <a:fillRect/>
          </a:stretch>
        </p:blipFill>
        <p:spPr>
          <a:xfrm>
            <a:off x="557049" y="1588229"/>
            <a:ext cx="4456385" cy="2992968"/>
          </a:xfrm>
          <a:prstGeom prst="rect">
            <a:avLst/>
          </a:prstGeom>
        </p:spPr>
      </p:pic>
      <p:pic>
        <p:nvPicPr>
          <p:cNvPr id="7" name="Picture 6">
            <a:extLst>
              <a:ext uri="{FF2B5EF4-FFF2-40B4-BE49-F238E27FC236}">
                <a16:creationId xmlns:a16="http://schemas.microsoft.com/office/drawing/2014/main" id="{3B50EB16-E289-A488-85B4-E013393C172A}"/>
              </a:ext>
            </a:extLst>
          </p:cNvPr>
          <p:cNvPicPr>
            <a:picLocks noChangeAspect="1"/>
          </p:cNvPicPr>
          <p:nvPr/>
        </p:nvPicPr>
        <p:blipFill>
          <a:blip r:embed="rId4"/>
          <a:srcRect l="6270"/>
          <a:stretch>
            <a:fillRect/>
          </a:stretch>
        </p:blipFill>
        <p:spPr>
          <a:xfrm>
            <a:off x="5460755" y="1420408"/>
            <a:ext cx="3363204" cy="34353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0501"/>
    </mc:Choice>
    <mc:Fallback xmlns="">
      <p:transition spd="slow" advTm="805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C6FDCBF-0D5A-0912-4A39-E9BAB1C5FA67}"/>
              </a:ext>
            </a:extLst>
          </p:cNvPr>
          <p:cNvSpPr>
            <a:spLocks noGrp="1"/>
          </p:cNvSpPr>
          <p:nvPr>
            <p:ph type="title"/>
          </p:nvPr>
        </p:nvSpPr>
        <p:spPr>
          <a:xfrm>
            <a:off x="505420" y="66101"/>
            <a:ext cx="8046507" cy="775917"/>
          </a:xfrm>
        </p:spPr>
        <p:txBody>
          <a:bodyPr/>
          <a:lstStyle/>
          <a:p>
            <a:pPr algn="ctr"/>
            <a:r>
              <a:rPr lang="en-US" dirty="0"/>
              <a:t>Pennsylvania Perinatal TiPS Teams</a:t>
            </a:r>
          </a:p>
        </p:txBody>
      </p:sp>
      <p:pic>
        <p:nvPicPr>
          <p:cNvPr id="4" name="Picture 3" descr="A map of the state of pennsylvania  Description automatically generated">
            <a:extLst>
              <a:ext uri="{FF2B5EF4-FFF2-40B4-BE49-F238E27FC236}">
                <a16:creationId xmlns:a16="http://schemas.microsoft.com/office/drawing/2014/main" id="{917C77C8-53E1-BD05-2268-9EA5CDA36546}"/>
              </a:ext>
            </a:extLst>
          </p:cNvPr>
          <p:cNvPicPr>
            <a:picLocks noChangeAspect="1"/>
          </p:cNvPicPr>
          <p:nvPr/>
        </p:nvPicPr>
        <p:blipFill>
          <a:blip r:embed="rId3"/>
          <a:stretch>
            <a:fillRect/>
          </a:stretch>
        </p:blipFill>
        <p:spPr>
          <a:xfrm>
            <a:off x="3215020" y="901948"/>
            <a:ext cx="5250833" cy="3609947"/>
          </a:xfrm>
          <a:prstGeom prst="rect">
            <a:avLst/>
          </a:prstGeom>
          <a:noFill/>
        </p:spPr>
      </p:pic>
      <p:sp>
        <p:nvSpPr>
          <p:cNvPr id="8" name="TextBox 7">
            <a:extLst>
              <a:ext uri="{FF2B5EF4-FFF2-40B4-BE49-F238E27FC236}">
                <a16:creationId xmlns:a16="http://schemas.microsoft.com/office/drawing/2014/main" id="{A197609A-E7D2-4083-113A-492BA0DF59D6}"/>
              </a:ext>
            </a:extLst>
          </p:cNvPr>
          <p:cNvSpPr txBox="1"/>
          <p:nvPr/>
        </p:nvSpPr>
        <p:spPr>
          <a:xfrm>
            <a:off x="121024" y="965597"/>
            <a:ext cx="2985247" cy="3212306"/>
          </a:xfrm>
          <a:prstGeom prst="rect">
            <a:avLst/>
          </a:prstGeom>
        </p:spPr>
        <p:txBody>
          <a:bodyPr rtlCol="0">
            <a:normAutofit fontScale="92500" lnSpcReduction="10000"/>
          </a:bodyPr>
          <a:lstStyle/>
          <a:p>
            <a:pPr defTabSz="685800">
              <a:lnSpc>
                <a:spcPct val="90000"/>
              </a:lnSpc>
              <a:spcBef>
                <a:spcPts val="750"/>
              </a:spcBef>
            </a:pPr>
            <a:r>
              <a:rPr lang="en-US" sz="1200" dirty="0">
                <a:solidFill>
                  <a:srgbClr val="003087"/>
                </a:solidFill>
                <a:latin typeface="Arial" panose="020B0604020202020204" pitchFamily="34" charset="0"/>
                <a:cs typeface="Arial" panose="020B0604020202020204" pitchFamily="34" charset="0"/>
              </a:rPr>
              <a:t>The Perinatal Access line is shared by three health systems:</a:t>
            </a:r>
          </a:p>
          <a:p>
            <a:pPr defTabSz="685800">
              <a:lnSpc>
                <a:spcPct val="90000"/>
              </a:lnSpc>
              <a:spcBef>
                <a:spcPts val="750"/>
              </a:spcBef>
            </a:pPr>
            <a:endParaRPr lang="en-US" sz="1200" dirty="0">
              <a:solidFill>
                <a:srgbClr val="003087"/>
              </a:solidFill>
              <a:latin typeface="Arial" panose="020B0604020202020204" pitchFamily="34" charset="0"/>
              <a:cs typeface="Arial" panose="020B0604020202020204" pitchFamily="34" charset="0"/>
            </a:endParaRPr>
          </a:p>
          <a:p>
            <a:pPr defTabSz="685800">
              <a:lnSpc>
                <a:spcPct val="90000"/>
              </a:lnSpc>
              <a:spcBef>
                <a:spcPts val="750"/>
              </a:spcBef>
            </a:pPr>
            <a:r>
              <a:rPr lang="en-US" sz="1200" dirty="0">
                <a:solidFill>
                  <a:srgbClr val="003087"/>
                </a:solidFill>
                <a:latin typeface="Arial" panose="020B0604020202020204" pitchFamily="34" charset="0"/>
                <a:cs typeface="Arial" panose="020B0604020202020204" pitchFamily="34" charset="0"/>
              </a:rPr>
              <a:t>UPMC Western Psychiatric in Partnership with UPMC Magee-Women’s Hospital:</a:t>
            </a:r>
          </a:p>
          <a:p>
            <a:pPr defTabSz="685800">
              <a:lnSpc>
                <a:spcPct val="90000"/>
              </a:lnSpc>
              <a:spcBef>
                <a:spcPts val="750"/>
              </a:spcBef>
            </a:pPr>
            <a:r>
              <a:rPr lang="en-US" sz="1200" b="1" dirty="0">
                <a:solidFill>
                  <a:srgbClr val="003087"/>
                </a:solidFill>
                <a:latin typeface="Arial" panose="020B0604020202020204" pitchFamily="34" charset="0"/>
                <a:cs typeface="Arial" panose="020B0604020202020204" pitchFamily="34" charset="0"/>
              </a:rPr>
              <a:t>Northwest and Southwest</a:t>
            </a:r>
          </a:p>
          <a:p>
            <a:pPr defTabSz="685800">
              <a:lnSpc>
                <a:spcPct val="90000"/>
              </a:lnSpc>
              <a:spcBef>
                <a:spcPts val="750"/>
              </a:spcBef>
            </a:pPr>
            <a:endParaRPr lang="en-US" sz="1200" dirty="0">
              <a:solidFill>
                <a:srgbClr val="003087"/>
              </a:solidFill>
              <a:latin typeface="Arial" panose="020B0604020202020204" pitchFamily="34" charset="0"/>
              <a:cs typeface="Arial" panose="020B0604020202020204" pitchFamily="34" charset="0"/>
            </a:endParaRPr>
          </a:p>
          <a:p>
            <a:pPr defTabSz="685800">
              <a:lnSpc>
                <a:spcPct val="90000"/>
              </a:lnSpc>
              <a:spcBef>
                <a:spcPts val="750"/>
              </a:spcBef>
            </a:pPr>
            <a:r>
              <a:rPr lang="en-US" sz="1200" dirty="0">
                <a:solidFill>
                  <a:srgbClr val="003087"/>
                </a:solidFill>
                <a:latin typeface="Arial" panose="020B0604020202020204" pitchFamily="34" charset="0"/>
                <a:cs typeface="Arial" panose="020B0604020202020204" pitchFamily="34" charset="0"/>
              </a:rPr>
              <a:t>Penn State Health University Hershey Medical Center:</a:t>
            </a:r>
          </a:p>
          <a:p>
            <a:pPr defTabSz="685800">
              <a:lnSpc>
                <a:spcPct val="90000"/>
              </a:lnSpc>
              <a:spcBef>
                <a:spcPts val="750"/>
              </a:spcBef>
            </a:pPr>
            <a:r>
              <a:rPr lang="en-US" sz="1200" b="1" dirty="0">
                <a:solidFill>
                  <a:srgbClr val="003087"/>
                </a:solidFill>
                <a:latin typeface="Arial" panose="020B0604020202020204" pitchFamily="34" charset="0"/>
                <a:cs typeface="Arial" panose="020B0604020202020204" pitchFamily="34" charset="0"/>
              </a:rPr>
              <a:t>Northeast and Lehigh/Capital</a:t>
            </a:r>
          </a:p>
          <a:p>
            <a:pPr defTabSz="685800">
              <a:lnSpc>
                <a:spcPct val="90000"/>
              </a:lnSpc>
              <a:spcBef>
                <a:spcPts val="750"/>
              </a:spcBef>
            </a:pPr>
            <a:endParaRPr lang="en-US" sz="1200" dirty="0">
              <a:solidFill>
                <a:srgbClr val="003087"/>
              </a:solidFill>
              <a:latin typeface="Arial" panose="020B0604020202020204" pitchFamily="34" charset="0"/>
              <a:cs typeface="Arial" panose="020B0604020202020204" pitchFamily="34" charset="0"/>
            </a:endParaRPr>
          </a:p>
          <a:p>
            <a:pPr defTabSz="685800">
              <a:lnSpc>
                <a:spcPct val="90000"/>
              </a:lnSpc>
              <a:spcBef>
                <a:spcPts val="750"/>
              </a:spcBef>
            </a:pPr>
            <a:r>
              <a:rPr lang="en-US" sz="1200" dirty="0">
                <a:solidFill>
                  <a:srgbClr val="003087"/>
                </a:solidFill>
                <a:latin typeface="Arial" panose="020B0604020202020204" pitchFamily="34" charset="0"/>
                <a:cs typeface="Arial" panose="020B0604020202020204" pitchFamily="34" charset="0"/>
              </a:rPr>
              <a:t>Philadelphia Department of Public Health in partnership with Penn Medicine’s Center for Addiction Medicine and Policy and the Children’s Hospital of Philadelphia:</a:t>
            </a:r>
          </a:p>
          <a:p>
            <a:pPr defTabSz="685800">
              <a:lnSpc>
                <a:spcPct val="90000"/>
              </a:lnSpc>
              <a:spcBef>
                <a:spcPts val="750"/>
              </a:spcBef>
            </a:pPr>
            <a:r>
              <a:rPr lang="en-US" sz="1200" b="1" dirty="0">
                <a:solidFill>
                  <a:srgbClr val="003087"/>
                </a:solidFill>
                <a:latin typeface="Arial" panose="020B0604020202020204" pitchFamily="34" charset="0"/>
                <a:cs typeface="Arial" panose="020B0604020202020204" pitchFamily="34" charset="0"/>
              </a:rPr>
              <a:t>Southeast</a:t>
            </a:r>
          </a:p>
        </p:txBody>
      </p:sp>
    </p:spTree>
    <p:extLst>
      <p:ext uri="{BB962C8B-B14F-4D97-AF65-F5344CB8AC3E}">
        <p14:creationId xmlns:p14="http://schemas.microsoft.com/office/powerpoint/2010/main" val="185305390"/>
      </p:ext>
    </p:extLst>
  </p:cSld>
  <p:clrMapOvr>
    <a:masterClrMapping/>
  </p:clrMapOvr>
  <mc:AlternateContent xmlns:mc="http://schemas.openxmlformats.org/markup-compatibility/2006" xmlns:p14="http://schemas.microsoft.com/office/powerpoint/2010/main">
    <mc:Choice Requires="p14">
      <p:transition spd="slow" p14:dur="2000" advTm="885"/>
    </mc:Choice>
    <mc:Fallback xmlns="">
      <p:transition spd="slow" advTm="88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4926</Words>
  <Application>Microsoft Macintosh PowerPoint</Application>
  <PresentationFormat>On-screen Show (16:9)</PresentationFormat>
  <Paragraphs>361</Paragraphs>
  <Slides>38</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Aptos</vt:lpstr>
      <vt:lpstr>Arial</vt:lpstr>
      <vt:lpstr>Calibri</vt:lpstr>
      <vt:lpstr>Helvetica</vt:lpstr>
      <vt:lpstr>inherit</vt:lpstr>
      <vt:lpstr>Office Theme</vt:lpstr>
      <vt:lpstr>PowerPoint Presentation</vt:lpstr>
      <vt:lpstr>PowerPoint Presentation</vt:lpstr>
      <vt:lpstr>Objectives</vt:lpstr>
      <vt:lpstr>PowerPoint Presentation</vt:lpstr>
      <vt:lpstr>PowerPoint Presentation</vt:lpstr>
      <vt:lpstr>Preterm Birth </vt:lpstr>
      <vt:lpstr>PowerPoint Presentation</vt:lpstr>
      <vt:lpstr>PowerPoint Presentation</vt:lpstr>
      <vt:lpstr>Pennsylvania Perinatal TiPS Teams</vt:lpstr>
      <vt:lpstr>What is Perinatal 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Penn State Health Perinatal TiPS Team</vt:lpstr>
      <vt:lpstr>PowerPoint Presentation</vt:lpstr>
      <vt:lpstr>PowerPoint Presentation</vt:lpstr>
      <vt:lpstr>PowerPoint Presentation</vt:lpstr>
      <vt:lpstr>   References</vt:lpstr>
      <vt:lpstr>   References</vt:lpstr>
      <vt:lpstr>   References</vt:lpstr>
      <vt:lpstr>Thank you </vt:lpstr>
      <vt:lpstr>Please complete the survey below.</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Perinatal Mental Health Essentials</dc:title>
  <dc:subject>PptxGenJS Presentation</dc:subject>
  <dc:creator>PptxGenJS</dc:creator>
  <cp:lastModifiedBy>Ritika Baweja</cp:lastModifiedBy>
  <cp:revision>25</cp:revision>
  <dcterms:created xsi:type="dcterms:W3CDTF">2026-05-17T12:22:12Z</dcterms:created>
  <dcterms:modified xsi:type="dcterms:W3CDTF">2026-06-11T00:36:50Z</dcterms:modified>
</cp:coreProperties>
</file>